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4"/>
  </p:sldMasterIdLst>
  <p:notesMasterIdLst>
    <p:notesMasterId r:id="rId50"/>
  </p:notesMasterIdLst>
  <p:sldIdLst>
    <p:sldId id="321" r:id="rId5"/>
    <p:sldId id="322" r:id="rId6"/>
    <p:sldId id="282" r:id="rId7"/>
    <p:sldId id="281" r:id="rId8"/>
    <p:sldId id="257" r:id="rId9"/>
    <p:sldId id="258" r:id="rId10"/>
    <p:sldId id="259" r:id="rId11"/>
    <p:sldId id="260" r:id="rId12"/>
    <p:sldId id="261" r:id="rId13"/>
    <p:sldId id="262" r:id="rId14"/>
    <p:sldId id="263" r:id="rId15"/>
    <p:sldId id="264" r:id="rId16"/>
    <p:sldId id="265" r:id="rId17"/>
    <p:sldId id="283" r:id="rId18"/>
    <p:sldId id="267" r:id="rId19"/>
    <p:sldId id="268" r:id="rId20"/>
    <p:sldId id="269" r:id="rId21"/>
    <p:sldId id="284" r:id="rId22"/>
    <p:sldId id="275" r:id="rId23"/>
    <p:sldId id="276" r:id="rId24"/>
    <p:sldId id="277" r:id="rId25"/>
    <p:sldId id="278" r:id="rId26"/>
    <p:sldId id="280" r:id="rId27"/>
    <p:sldId id="285" r:id="rId28"/>
    <p:sldId id="286" r:id="rId29"/>
    <p:sldId id="287" r:id="rId30"/>
    <p:sldId id="295" r:id="rId31"/>
    <p:sldId id="288" r:id="rId32"/>
    <p:sldId id="309" r:id="rId33"/>
    <p:sldId id="310" r:id="rId34"/>
    <p:sldId id="311" r:id="rId35"/>
    <p:sldId id="312" r:id="rId36"/>
    <p:sldId id="289" r:id="rId37"/>
    <p:sldId id="313" r:id="rId38"/>
    <p:sldId id="314" r:id="rId39"/>
    <p:sldId id="315" r:id="rId40"/>
    <p:sldId id="290" r:id="rId41"/>
    <p:sldId id="316" r:id="rId42"/>
    <p:sldId id="291" r:id="rId43"/>
    <p:sldId id="292" r:id="rId44"/>
    <p:sldId id="293" r:id="rId45"/>
    <p:sldId id="302" r:id="rId46"/>
    <p:sldId id="303" r:id="rId47"/>
    <p:sldId id="305" r:id="rId48"/>
    <p:sldId id="318"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07" autoAdjust="0"/>
  </p:normalViewPr>
  <p:slideViewPr>
    <p:cSldViewPr>
      <p:cViewPr>
        <p:scale>
          <a:sx n="73" d="100"/>
          <a:sy n="73" d="100"/>
        </p:scale>
        <p:origin x="-1080" y="-7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B8A2E9-680B-4C4A-B8A0-4AA80ADBB098}" type="datetimeFigureOut">
              <a:rPr lang="en-US" smtClean="0"/>
              <a:pPr/>
              <a:t>12/10/2018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302062-F990-4DBD-8330-3EA0DE997BEA}" type="slidenum">
              <a:rPr lang="en-US" smtClean="0"/>
              <a:pPr/>
              <a:t>‹#›</a:t>
            </a:fld>
            <a:endParaRPr lang="en-US"/>
          </a:p>
        </p:txBody>
      </p:sp>
    </p:spTree>
    <p:extLst>
      <p:ext uri="{BB962C8B-B14F-4D97-AF65-F5344CB8AC3E}">
        <p14:creationId xmlns:p14="http://schemas.microsoft.com/office/powerpoint/2010/main" val="1592382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مطالبی از مقاله که مورد نقد قرار می گیرد باید جنبه نظرات شخصی نداشته باشد </a:t>
            </a:r>
            <a:endParaRPr lang="en-US" dirty="0"/>
          </a:p>
        </p:txBody>
      </p:sp>
      <p:sp>
        <p:nvSpPr>
          <p:cNvPr id="4" name="Slide Number Placeholder 3"/>
          <p:cNvSpPr>
            <a:spLocks noGrp="1"/>
          </p:cNvSpPr>
          <p:nvPr>
            <p:ph type="sldNum" sz="quarter" idx="10"/>
          </p:nvPr>
        </p:nvSpPr>
        <p:spPr/>
        <p:txBody>
          <a:bodyPr/>
          <a:lstStyle/>
          <a:p>
            <a:fld id="{32302062-F990-4DBD-8330-3EA0DE997BEA}" type="slidenum">
              <a:rPr lang="en-US" smtClean="0"/>
              <a:pPr/>
              <a:t>15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پروسیجر-محیط ابزار-جمعیت-خط مشی-سایر موارد</a:t>
            </a:r>
            <a:endParaRPr lang="en-US" dirty="0"/>
          </a:p>
        </p:txBody>
      </p:sp>
      <p:sp>
        <p:nvSpPr>
          <p:cNvPr id="4" name="Slide Number Placeholder 3"/>
          <p:cNvSpPr>
            <a:spLocks noGrp="1"/>
          </p:cNvSpPr>
          <p:nvPr>
            <p:ph type="sldNum" sz="quarter" idx="10"/>
          </p:nvPr>
        </p:nvSpPr>
        <p:spPr/>
        <p:txBody>
          <a:bodyPr/>
          <a:lstStyle/>
          <a:p>
            <a:fld id="{32302062-F990-4DBD-8330-3EA0DE997BEA}" type="slidenum">
              <a:rPr lang="en-US" smtClean="0"/>
              <a:pPr/>
              <a:t>43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تنظیم تن صدا تاکید روی نکات کلیدی شود ودر انتها نتیحه گیری روشنی از مقاله بیان شود </a:t>
            </a:r>
            <a:endParaRPr lang="en-US" dirty="0"/>
          </a:p>
        </p:txBody>
      </p:sp>
      <p:sp>
        <p:nvSpPr>
          <p:cNvPr id="4" name="Slide Number Placeholder 3"/>
          <p:cNvSpPr>
            <a:spLocks noGrp="1"/>
          </p:cNvSpPr>
          <p:nvPr>
            <p:ph type="sldNum" sz="quarter" idx="10"/>
          </p:nvPr>
        </p:nvSpPr>
        <p:spPr/>
        <p:txBody>
          <a:bodyPr/>
          <a:lstStyle/>
          <a:p>
            <a:fld id="{32302062-F990-4DBD-8330-3EA0DE997BEA}" type="slidenum">
              <a:rPr lang="en-US" smtClean="0"/>
              <a:pPr/>
              <a:t>16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هدف مطالعه –طراحی خوب-انجام خوب-در نظر گرفتن جوانب اخلاقی </a:t>
            </a:r>
            <a:endParaRPr lang="en-US" dirty="0"/>
          </a:p>
        </p:txBody>
      </p:sp>
      <p:sp>
        <p:nvSpPr>
          <p:cNvPr id="4" name="Slide Number Placeholder 3"/>
          <p:cNvSpPr>
            <a:spLocks noGrp="1"/>
          </p:cNvSpPr>
          <p:nvPr>
            <p:ph type="sldNum" sz="quarter" idx="10"/>
          </p:nvPr>
        </p:nvSpPr>
        <p:spPr/>
        <p:txBody>
          <a:bodyPr/>
          <a:lstStyle/>
          <a:p>
            <a:fld id="{32302062-F990-4DBD-8330-3EA0DE997BEA}" type="slidenum">
              <a:rPr lang="en-US" smtClean="0"/>
              <a:pPr/>
              <a:t>19</a:t>
            </a:fld>
            <a:endParaRPr lang="en-US"/>
          </a:p>
        </p:txBody>
      </p:sp>
    </p:spTree>
    <p:extLst>
      <p:ext uri="{BB962C8B-B14F-4D97-AF65-F5344CB8AC3E}">
        <p14:creationId xmlns:p14="http://schemas.microsoft.com/office/powerpoint/2010/main" val="2782538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توجه به کلیه جوانب (تضاد منافع وجود دارد)–انتخاب مناسب بیماران –کسب رضایت نامه-رندوم بودن نمونه ها-بیمارانی که به هر دیلیلی از مطالعه خارج  شده اند</a:t>
            </a:r>
            <a:endParaRPr lang="en-US" dirty="0"/>
          </a:p>
        </p:txBody>
      </p:sp>
      <p:sp>
        <p:nvSpPr>
          <p:cNvPr id="4" name="Slide Number Placeholder 3"/>
          <p:cNvSpPr>
            <a:spLocks noGrp="1"/>
          </p:cNvSpPr>
          <p:nvPr>
            <p:ph type="sldNum" sz="quarter" idx="10"/>
          </p:nvPr>
        </p:nvSpPr>
        <p:spPr/>
        <p:txBody>
          <a:bodyPr/>
          <a:lstStyle/>
          <a:p>
            <a:fld id="{32302062-F990-4DBD-8330-3EA0DE997BEA}" type="slidenum">
              <a:rPr lang="en-US" smtClean="0"/>
              <a:pPr/>
              <a:t>20</a:t>
            </a:fld>
            <a:endParaRPr lang="en-US"/>
          </a:p>
        </p:txBody>
      </p:sp>
    </p:spTree>
    <p:extLst>
      <p:ext uri="{BB962C8B-B14F-4D97-AF65-F5344CB8AC3E}">
        <p14:creationId xmlns:p14="http://schemas.microsoft.com/office/powerpoint/2010/main" val="3562701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روش های اماری-ایا بیماران مشابه بیماران ما بوده اند-نتیجه مطالعه حاضر می تواند به کار ما در بخش کمک کند </a:t>
            </a:r>
            <a:endParaRPr lang="en-US" dirty="0"/>
          </a:p>
        </p:txBody>
      </p:sp>
      <p:sp>
        <p:nvSpPr>
          <p:cNvPr id="4" name="Slide Number Placeholder 3"/>
          <p:cNvSpPr>
            <a:spLocks noGrp="1"/>
          </p:cNvSpPr>
          <p:nvPr>
            <p:ph type="sldNum" sz="quarter" idx="10"/>
          </p:nvPr>
        </p:nvSpPr>
        <p:spPr/>
        <p:txBody>
          <a:bodyPr/>
          <a:lstStyle/>
          <a:p>
            <a:fld id="{32302062-F990-4DBD-8330-3EA0DE997BEA}" type="slidenum">
              <a:rPr lang="en-US" smtClean="0"/>
              <a:pPr/>
              <a:t>21</a:t>
            </a:fld>
            <a:endParaRPr lang="en-US"/>
          </a:p>
        </p:txBody>
      </p:sp>
    </p:spTree>
    <p:extLst>
      <p:ext uri="{BB962C8B-B14F-4D97-AF65-F5344CB8AC3E}">
        <p14:creationId xmlns:p14="http://schemas.microsoft.com/office/powerpoint/2010/main" val="690018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ایا مطالعه باعث تترغیب به غییری در نظر یا فعالیت ما شده-نتایج به اندازه کافی مبتنی بر شواهد است </a:t>
            </a:r>
            <a:endParaRPr lang="en-US" dirty="0"/>
          </a:p>
        </p:txBody>
      </p:sp>
      <p:sp>
        <p:nvSpPr>
          <p:cNvPr id="4" name="Slide Number Placeholder 3"/>
          <p:cNvSpPr>
            <a:spLocks noGrp="1"/>
          </p:cNvSpPr>
          <p:nvPr>
            <p:ph type="sldNum" sz="quarter" idx="10"/>
          </p:nvPr>
        </p:nvSpPr>
        <p:spPr/>
        <p:txBody>
          <a:bodyPr/>
          <a:lstStyle/>
          <a:p>
            <a:fld id="{32302062-F990-4DBD-8330-3EA0DE997BEA}" type="slidenum">
              <a:rPr lang="en-US" smtClean="0"/>
              <a:pPr/>
              <a:t>22</a:t>
            </a:fld>
            <a:endParaRPr lang="en-US"/>
          </a:p>
        </p:txBody>
      </p:sp>
    </p:spTree>
    <p:extLst>
      <p:ext uri="{BB962C8B-B14F-4D97-AF65-F5344CB8AC3E}">
        <p14:creationId xmlns:p14="http://schemas.microsoft.com/office/powerpoint/2010/main" val="4041118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ارتباط  روشن-وسایل کمک اموزشی خوب-تعامل-پاسخ خوب فمناسب به انتقادات ونظرات اصلاحی </a:t>
            </a:r>
            <a:endParaRPr lang="en-US" dirty="0"/>
          </a:p>
        </p:txBody>
      </p:sp>
      <p:sp>
        <p:nvSpPr>
          <p:cNvPr id="4" name="Slide Number Placeholder 3"/>
          <p:cNvSpPr>
            <a:spLocks noGrp="1"/>
          </p:cNvSpPr>
          <p:nvPr>
            <p:ph type="sldNum" sz="quarter" idx="10"/>
          </p:nvPr>
        </p:nvSpPr>
        <p:spPr/>
        <p:txBody>
          <a:bodyPr/>
          <a:lstStyle/>
          <a:p>
            <a:fld id="{32302062-F990-4DBD-8330-3EA0DE997BEA}" type="slidenum">
              <a:rPr lang="en-US" smtClean="0"/>
              <a:pPr/>
              <a:t>24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آیا ارائه دهنده زمان وتلاش کافی برای ارائه یک محور کلی داشته است </a:t>
            </a:r>
            <a:endParaRPr lang="en-US" dirty="0"/>
          </a:p>
        </p:txBody>
      </p:sp>
      <p:sp>
        <p:nvSpPr>
          <p:cNvPr id="4" name="Slide Number Placeholder 3"/>
          <p:cNvSpPr>
            <a:spLocks noGrp="1"/>
          </p:cNvSpPr>
          <p:nvPr>
            <p:ph type="sldNum" sz="quarter" idx="10"/>
          </p:nvPr>
        </p:nvSpPr>
        <p:spPr/>
        <p:txBody>
          <a:bodyPr/>
          <a:lstStyle/>
          <a:p>
            <a:fld id="{32302062-F990-4DBD-8330-3EA0DE997BEA}" type="slidenum">
              <a:rPr lang="en-US" smtClean="0"/>
              <a:pPr/>
              <a:t>25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a:p>
            <a:r>
              <a:rPr lang="fa-IR" dirty="0" smtClean="0"/>
              <a:t>نظطراب –تحقیر –ترس از شکایات حرفه ای-نگرانی از ارزیابی وارتقائ حرفه ای  </a:t>
            </a:r>
            <a:endParaRPr lang="en-US" dirty="0"/>
          </a:p>
        </p:txBody>
      </p:sp>
      <p:sp>
        <p:nvSpPr>
          <p:cNvPr id="4" name="Slide Number Placeholder 3"/>
          <p:cNvSpPr>
            <a:spLocks noGrp="1"/>
          </p:cNvSpPr>
          <p:nvPr>
            <p:ph type="sldNum" sz="quarter" idx="10"/>
          </p:nvPr>
        </p:nvSpPr>
        <p:spPr/>
        <p:txBody>
          <a:bodyPr/>
          <a:lstStyle/>
          <a:p>
            <a:fld id="{32302062-F990-4DBD-8330-3EA0DE997BEA}" type="slidenum">
              <a:rPr lang="en-US" smtClean="0"/>
              <a:pPr/>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91ADB24-8614-4EBC-BE6B-45BEDCB1043F}"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BF2F885-ECCB-4878-9B16-E85FB7AB4FBE}"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1ADB24-8614-4EBC-BE6B-45BEDCB1043F}"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2F885-ECCB-4878-9B16-E85FB7AB4F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1ADB24-8614-4EBC-BE6B-45BEDCB1043F}"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2F885-ECCB-4878-9B16-E85FB7AB4F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1ADB24-8614-4EBC-BE6B-45BEDCB1043F}"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2F885-ECCB-4878-9B16-E85FB7AB4F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91ADB24-8614-4EBC-BE6B-45BEDCB1043F}" type="datetimeFigureOut">
              <a:rPr lang="en-US" smtClean="0"/>
              <a:pPr/>
              <a:t>12/10/2018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2F885-ECCB-4878-9B16-E85FB7AB4FBE}"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1ADB24-8614-4EBC-BE6B-45BEDCB1043F}" type="datetimeFigureOut">
              <a:rPr lang="en-US" smtClean="0"/>
              <a:pPr/>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2F885-ECCB-4878-9B16-E85FB7AB4F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1ADB24-8614-4EBC-BE6B-45BEDCB1043F}" type="datetimeFigureOut">
              <a:rPr lang="en-US" smtClean="0"/>
              <a:pPr/>
              <a:t>12/10/2018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F2F885-ECCB-4878-9B16-E85FB7AB4F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1ADB24-8614-4EBC-BE6B-45BEDCB1043F}" type="datetimeFigureOut">
              <a:rPr lang="en-US" smtClean="0"/>
              <a:pPr/>
              <a:t>12/10/2018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F2F885-ECCB-4878-9B16-E85FB7AB4F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91ADB24-8614-4EBC-BE6B-45BEDCB1043F}" type="datetimeFigureOut">
              <a:rPr lang="en-US" smtClean="0"/>
              <a:pPr/>
              <a:t>12/10/2018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F2F885-ECCB-4878-9B16-E85FB7AB4F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1ADB24-8614-4EBC-BE6B-45BEDCB1043F}" type="datetimeFigureOut">
              <a:rPr lang="en-US" smtClean="0"/>
              <a:pPr/>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2F885-ECCB-4878-9B16-E85FB7AB4FBE}"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391ADB24-8614-4EBC-BE6B-45BEDCB1043F}" type="datetimeFigureOut">
              <a:rPr lang="en-US" smtClean="0"/>
              <a:pPr/>
              <a:t>12/10/2018</a:t>
            </a:fld>
            <a:endParaRPr lang="en-US"/>
          </a:p>
        </p:txBody>
      </p:sp>
      <p:sp>
        <p:nvSpPr>
          <p:cNvPr id="7" name="Slide Number Placeholder 6"/>
          <p:cNvSpPr>
            <a:spLocks noGrp="1"/>
          </p:cNvSpPr>
          <p:nvPr>
            <p:ph type="sldNum" sz="quarter" idx="12"/>
          </p:nvPr>
        </p:nvSpPr>
        <p:spPr/>
        <p:txBody>
          <a:bodyPr/>
          <a:lstStyle/>
          <a:p>
            <a:fld id="{BBF2F885-ECCB-4878-9B16-E85FB7AB4FBE}"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391ADB24-8614-4EBC-BE6B-45BEDCB1043F}" type="datetimeFigureOut">
              <a:rPr lang="en-US" smtClean="0"/>
              <a:pPr/>
              <a:t>12/10/2018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BF2F885-ECCB-4878-9B16-E85FB7AB4FBE}"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1"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r" defTabSz="914400" rtl="1"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r" defTabSz="914400" rtl="1"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r" defTabSz="914400" rtl="1"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r" defTabSz="914400" rtl="1"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anose="00000400000000000000" pitchFamily="2" charset="-78"/>
              </a:rPr>
              <a:t>«یا حق»</a:t>
            </a:r>
            <a:endParaRPr lang="en-US" dirty="0">
              <a:cs typeface="B Nazanin" panose="00000400000000000000" pitchFamily="2" charset="-78"/>
            </a:endParaRP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63688" y="2348880"/>
            <a:ext cx="5581742" cy="2623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pPr algn="r"/>
            <a:r>
              <a:rPr lang="fa-IR" sz="5300" b="1" dirty="0" smtClean="0">
                <a:solidFill>
                  <a:srgbClr val="FF0000"/>
                </a:solidFill>
              </a:rPr>
              <a:t>اقدامات قبل از ارائه</a:t>
            </a:r>
            <a:r>
              <a:rPr lang="fa-IR" dirty="0"/>
              <a:t/>
            </a:r>
            <a:br>
              <a:rPr lang="fa-IR" dirty="0"/>
            </a:br>
            <a:endParaRPr lang="en-US" dirty="0"/>
          </a:p>
        </p:txBody>
      </p:sp>
      <p:sp>
        <p:nvSpPr>
          <p:cNvPr id="3" name="Content Placeholder 2"/>
          <p:cNvSpPr>
            <a:spLocks noGrp="1"/>
          </p:cNvSpPr>
          <p:nvPr>
            <p:ph idx="1"/>
          </p:nvPr>
        </p:nvSpPr>
        <p:spPr/>
        <p:txBody>
          <a:bodyPr/>
          <a:lstStyle/>
          <a:p>
            <a:pPr algn="r" rtl="1">
              <a:buFont typeface="Wingdings" pitchFamily="2" charset="2"/>
              <a:buChar char="v"/>
            </a:pPr>
            <a:r>
              <a:rPr lang="fa-IR" b="1" dirty="0" smtClean="0">
                <a:solidFill>
                  <a:schemeClr val="tx1"/>
                </a:solidFill>
              </a:rPr>
              <a:t>تعیین ارائه کننده بعدی در آخر جلسه قبل </a:t>
            </a:r>
          </a:p>
          <a:p>
            <a:pPr algn="r" rtl="1">
              <a:buFont typeface="Wingdings" pitchFamily="2" charset="2"/>
              <a:buChar char="v"/>
            </a:pPr>
            <a:r>
              <a:rPr lang="fa-IR" b="1" dirty="0" smtClean="0">
                <a:solidFill>
                  <a:schemeClr val="tx1"/>
                </a:solidFill>
              </a:rPr>
              <a:t>برنامه ریزی توسط ارائه کننده </a:t>
            </a:r>
          </a:p>
          <a:p>
            <a:pPr algn="r" rtl="1">
              <a:buFont typeface="Wingdings" pitchFamily="2" charset="2"/>
              <a:buChar char="v"/>
            </a:pPr>
            <a:r>
              <a:rPr lang="fa-IR" b="1" dirty="0" smtClean="0">
                <a:solidFill>
                  <a:schemeClr val="tx1"/>
                </a:solidFill>
              </a:rPr>
              <a:t>ارسال مقاله برای شرکت کنندگان</a:t>
            </a:r>
          </a:p>
          <a:p>
            <a:pPr algn="r" rtl="1">
              <a:buFont typeface="Wingdings" pitchFamily="2" charset="2"/>
              <a:buChar char="v"/>
            </a:pPr>
            <a:r>
              <a:rPr lang="fa-IR" b="1" dirty="0" smtClean="0">
                <a:solidFill>
                  <a:schemeClr val="tx1"/>
                </a:solidFill>
              </a:rPr>
              <a:t>تهیه ابزاری برای ارائه </a:t>
            </a:r>
          </a:p>
          <a:p>
            <a:pPr algn="r" rtl="1">
              <a:buFont typeface="Wingdings" pitchFamily="2" charset="2"/>
              <a:buChar char="v"/>
            </a:pPr>
            <a:r>
              <a:rPr lang="fa-IR" b="1" dirty="0" smtClean="0">
                <a:solidFill>
                  <a:schemeClr val="tx1"/>
                </a:solidFill>
              </a:rPr>
              <a:t>اطلاع رسانی بموقع </a:t>
            </a:r>
          </a:p>
          <a:p>
            <a:pPr algn="r" rtl="1">
              <a:buFont typeface="Wingdings" pitchFamily="2" charset="2"/>
              <a:buChar char="v"/>
            </a:pPr>
            <a:r>
              <a:rPr lang="fa-IR" b="1" dirty="0" smtClean="0">
                <a:solidFill>
                  <a:schemeClr val="tx1"/>
                </a:solidFill>
              </a:rPr>
              <a:t>بررسی مکان ووسایل مورد نیاز هنگام </a:t>
            </a:r>
            <a:r>
              <a:rPr lang="fa-IR" dirty="0" smtClean="0"/>
              <a:t>ارائه </a:t>
            </a:r>
            <a:endParaRPr lang="en-US" dirty="0"/>
          </a:p>
        </p:txBody>
      </p:sp>
      <p:pic>
        <p:nvPicPr>
          <p:cNvPr id="5" name="Picture 4" descr="ژورنال5.png"/>
          <p:cNvPicPr>
            <a:picLocks noChangeAspect="1"/>
          </p:cNvPicPr>
          <p:nvPr/>
        </p:nvPicPr>
        <p:blipFill>
          <a:blip r:embed="rId2"/>
          <a:stretch>
            <a:fillRect/>
          </a:stretch>
        </p:blipFill>
        <p:spPr>
          <a:xfrm>
            <a:off x="0" y="2501365"/>
            <a:ext cx="2830214" cy="3807956"/>
          </a:xfrm>
          <a:prstGeom prst="rect">
            <a:avLst/>
          </a:prstGeom>
        </p:spPr>
      </p:pic>
    </p:spTree>
    <p:extLst>
      <p:ext uri="{BB962C8B-B14F-4D97-AF65-F5344CB8AC3E}">
        <p14:creationId xmlns:p14="http://schemas.microsoft.com/office/powerpoint/2010/main" val="14204126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ارائه</a:t>
            </a:r>
            <a:endParaRPr lang="en-US" dirty="0"/>
          </a:p>
        </p:txBody>
      </p:sp>
      <p:sp>
        <p:nvSpPr>
          <p:cNvPr id="3" name="Content Placeholder 2"/>
          <p:cNvSpPr>
            <a:spLocks noGrp="1"/>
          </p:cNvSpPr>
          <p:nvPr>
            <p:ph idx="1"/>
          </p:nvPr>
        </p:nvSpPr>
        <p:spPr/>
        <p:txBody>
          <a:bodyPr/>
          <a:lstStyle/>
          <a:p>
            <a:r>
              <a:rPr lang="en-US" i="1" u="sng" dirty="0">
                <a:solidFill>
                  <a:srgbClr val="FF0000"/>
                </a:solidFill>
              </a:rPr>
              <a:t>Organizer</a:t>
            </a:r>
            <a:r>
              <a:rPr lang="en-US" dirty="0"/>
              <a:t> •</a:t>
            </a:r>
            <a:r>
              <a:rPr lang="en-US" b="1" dirty="0">
                <a:solidFill>
                  <a:schemeClr val="tx1"/>
                </a:solidFill>
              </a:rPr>
              <a:t>Do issue a timetable of who is presenting what and when </a:t>
            </a:r>
          </a:p>
          <a:p>
            <a:r>
              <a:rPr lang="en-US" b="1" dirty="0">
                <a:solidFill>
                  <a:schemeClr val="tx1"/>
                </a:solidFill>
              </a:rPr>
              <a:t>•Don't choose a time when people may find it difficult to turn up </a:t>
            </a:r>
          </a:p>
          <a:p>
            <a:r>
              <a:rPr lang="en-US" b="1" dirty="0" smtClean="0">
                <a:solidFill>
                  <a:schemeClr val="tx1"/>
                </a:solidFill>
              </a:rPr>
              <a:t>•</a:t>
            </a:r>
            <a:r>
              <a:rPr lang="en-US" b="1" dirty="0">
                <a:solidFill>
                  <a:schemeClr val="tx1"/>
                </a:solidFill>
              </a:rPr>
              <a:t>Do have a supportive senior clinician chair the meetin</a:t>
            </a:r>
            <a:r>
              <a:rPr lang="en-US" dirty="0"/>
              <a:t>g </a:t>
            </a:r>
          </a:p>
          <a:p>
            <a:endParaRPr lang="en-US" dirty="0"/>
          </a:p>
        </p:txBody>
      </p:sp>
      <p:pic>
        <p:nvPicPr>
          <p:cNvPr id="5" name="Picture 4" descr="ژورنال4.png"/>
          <p:cNvPicPr>
            <a:picLocks noChangeAspect="1"/>
          </p:cNvPicPr>
          <p:nvPr/>
        </p:nvPicPr>
        <p:blipFill>
          <a:blip r:embed="rId2"/>
          <a:stretch>
            <a:fillRect/>
          </a:stretch>
        </p:blipFill>
        <p:spPr>
          <a:xfrm>
            <a:off x="3929058" y="3929066"/>
            <a:ext cx="4071966" cy="2928934"/>
          </a:xfrm>
          <a:prstGeom prst="rect">
            <a:avLst/>
          </a:prstGeom>
        </p:spPr>
      </p:pic>
    </p:spTree>
    <p:extLst>
      <p:ext uri="{BB962C8B-B14F-4D97-AF65-F5344CB8AC3E}">
        <p14:creationId xmlns:p14="http://schemas.microsoft.com/office/powerpoint/2010/main" val="56593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i="1" u="sng" dirty="0">
                <a:solidFill>
                  <a:srgbClr val="FF0000"/>
                </a:solidFill>
              </a:rPr>
              <a:t>Presenter </a:t>
            </a:r>
            <a:r>
              <a:rPr lang="en-US" dirty="0"/>
              <a:t>•</a:t>
            </a:r>
            <a:r>
              <a:rPr lang="en-US" b="1" dirty="0">
                <a:solidFill>
                  <a:schemeClr val="tx1"/>
                </a:solidFill>
              </a:rPr>
              <a:t>Don't leave things to the very last minute </a:t>
            </a:r>
          </a:p>
          <a:p>
            <a:r>
              <a:rPr lang="en-US" b="1" dirty="0">
                <a:solidFill>
                  <a:schemeClr val="tx1"/>
                </a:solidFill>
              </a:rPr>
              <a:t>•Do turn up early to set up </a:t>
            </a:r>
          </a:p>
          <a:p>
            <a:r>
              <a:rPr lang="en-US" b="1" dirty="0">
                <a:solidFill>
                  <a:schemeClr val="tx1"/>
                </a:solidFill>
              </a:rPr>
              <a:t>•Do choose clinically </a:t>
            </a:r>
            <a:r>
              <a:rPr lang="en-US" dirty="0">
                <a:solidFill>
                  <a:srgbClr val="FF0000"/>
                </a:solidFill>
              </a:rPr>
              <a:t>relevant</a:t>
            </a:r>
            <a:r>
              <a:rPr lang="en-US" dirty="0"/>
              <a:t> </a:t>
            </a:r>
            <a:r>
              <a:rPr lang="en-US" b="1" dirty="0">
                <a:solidFill>
                  <a:schemeClr val="tx1"/>
                </a:solidFill>
              </a:rPr>
              <a:t>papers </a:t>
            </a:r>
          </a:p>
          <a:p>
            <a:r>
              <a:rPr lang="en-US" b="1" dirty="0">
                <a:solidFill>
                  <a:schemeClr val="tx1"/>
                </a:solidFill>
              </a:rPr>
              <a:t>•Do use PowerPoint and keep the slides simple </a:t>
            </a:r>
          </a:p>
          <a:p>
            <a:r>
              <a:rPr lang="en-US" b="1" dirty="0">
                <a:solidFill>
                  <a:schemeClr val="tx1"/>
                </a:solidFill>
              </a:rPr>
              <a:t>•Don't run over your allocated time </a:t>
            </a:r>
          </a:p>
          <a:p>
            <a:r>
              <a:rPr lang="en-US" b="1" dirty="0">
                <a:solidFill>
                  <a:schemeClr val="tx1"/>
                </a:solidFill>
              </a:rPr>
              <a:t>•Do summarize the paper in </a:t>
            </a:r>
            <a:r>
              <a:rPr lang="en-US" i="1" u="sng" dirty="0">
                <a:solidFill>
                  <a:srgbClr val="FF0000"/>
                </a:solidFill>
              </a:rPr>
              <a:t>your own words </a:t>
            </a:r>
            <a:r>
              <a:rPr lang="en-US" b="1" dirty="0">
                <a:solidFill>
                  <a:schemeClr val="tx1"/>
                </a:solidFill>
              </a:rPr>
              <a:t>not the authors' </a:t>
            </a:r>
          </a:p>
          <a:p>
            <a:endParaRPr lang="en-US" dirty="0"/>
          </a:p>
        </p:txBody>
      </p:sp>
    </p:spTree>
    <p:extLst>
      <p:ext uri="{BB962C8B-B14F-4D97-AF65-F5344CB8AC3E}">
        <p14:creationId xmlns:p14="http://schemas.microsoft.com/office/powerpoint/2010/main" val="878215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Timetable and location </a:t>
            </a:r>
          </a:p>
        </p:txBody>
      </p:sp>
      <p:sp>
        <p:nvSpPr>
          <p:cNvPr id="3" name="Content Placeholder 2"/>
          <p:cNvSpPr>
            <a:spLocks noGrp="1"/>
          </p:cNvSpPr>
          <p:nvPr>
            <p:ph idx="1"/>
          </p:nvPr>
        </p:nvSpPr>
        <p:spPr/>
        <p:txBody>
          <a:bodyPr/>
          <a:lstStyle/>
          <a:p>
            <a:pPr algn="just"/>
            <a:r>
              <a:rPr lang="en-US" b="1" dirty="0">
                <a:solidFill>
                  <a:schemeClr val="tx1"/>
                </a:solidFill>
              </a:rPr>
              <a:t>A timetable and list of instructions for the next </a:t>
            </a:r>
            <a:r>
              <a:rPr lang="en-US" i="1" u="sng" dirty="0">
                <a:solidFill>
                  <a:srgbClr val="FF0000"/>
                </a:solidFill>
              </a:rPr>
              <a:t>six months </a:t>
            </a:r>
            <a:r>
              <a:rPr lang="en-US" b="1" dirty="0">
                <a:solidFill>
                  <a:schemeClr val="tx1"/>
                </a:solidFill>
              </a:rPr>
              <a:t>is given to all participants. These state who is presenting</a:t>
            </a:r>
            <a:r>
              <a:rPr lang="en-US" dirty="0"/>
              <a:t> </a:t>
            </a:r>
            <a:r>
              <a:rPr lang="en-US" dirty="0">
                <a:solidFill>
                  <a:srgbClr val="FF0000"/>
                </a:solidFill>
              </a:rPr>
              <a:t>what journal or subject, when, and the location. </a:t>
            </a:r>
            <a:r>
              <a:rPr lang="en-US" b="1" dirty="0">
                <a:solidFill>
                  <a:schemeClr val="tx1"/>
                </a:solidFill>
              </a:rPr>
              <a:t>If they are going to be away, it is their responsibility to swap with someone else. </a:t>
            </a:r>
          </a:p>
        </p:txBody>
      </p:sp>
    </p:spTree>
    <p:extLst>
      <p:ext uri="{BB962C8B-B14F-4D97-AF65-F5344CB8AC3E}">
        <p14:creationId xmlns:p14="http://schemas.microsoft.com/office/powerpoint/2010/main" val="837831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a:t>
            </a:r>
            <a:endParaRPr lang="en-US" dirty="0"/>
          </a:p>
        </p:txBody>
      </p:sp>
      <p:sp>
        <p:nvSpPr>
          <p:cNvPr id="3" name="Content Placeholder 2"/>
          <p:cNvSpPr>
            <a:spLocks noGrp="1"/>
          </p:cNvSpPr>
          <p:nvPr>
            <p:ph idx="1"/>
          </p:nvPr>
        </p:nvSpPr>
        <p:spPr/>
        <p:txBody>
          <a:bodyPr/>
          <a:lstStyle/>
          <a:p>
            <a:pPr algn="just"/>
            <a:r>
              <a:rPr lang="en-US" b="1" dirty="0">
                <a:solidFill>
                  <a:schemeClr val="tx1"/>
                </a:solidFill>
              </a:rPr>
              <a:t>Our journal club is a morning meeting before ward rounds. We keep a record of who attends and present this at our audit meeting to help </a:t>
            </a:r>
            <a:r>
              <a:rPr lang="en-US" dirty="0">
                <a:solidFill>
                  <a:srgbClr val="FF0000"/>
                </a:solidFill>
              </a:rPr>
              <a:t>motivate</a:t>
            </a:r>
            <a:r>
              <a:rPr lang="en-US" dirty="0"/>
              <a:t> </a:t>
            </a:r>
            <a:r>
              <a:rPr lang="en-US" b="1" dirty="0">
                <a:solidFill>
                  <a:schemeClr val="tx1"/>
                </a:solidFill>
              </a:rPr>
              <a:t>people to </a:t>
            </a:r>
            <a:r>
              <a:rPr lang="en-US" dirty="0">
                <a:solidFill>
                  <a:srgbClr val="FF0000"/>
                </a:solidFill>
              </a:rPr>
              <a:t>participate.</a:t>
            </a:r>
            <a:r>
              <a:rPr lang="en-US" dirty="0"/>
              <a:t> </a:t>
            </a:r>
          </a:p>
        </p:txBody>
      </p:sp>
    </p:spTree>
    <p:extLst>
      <p:ext uri="{BB962C8B-B14F-4D97-AF65-F5344CB8AC3E}">
        <p14:creationId xmlns:p14="http://schemas.microsoft.com/office/powerpoint/2010/main" val="4014346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Delivery</a:t>
            </a:r>
          </a:p>
        </p:txBody>
      </p:sp>
      <p:sp>
        <p:nvSpPr>
          <p:cNvPr id="3" name="Content Placeholder 2"/>
          <p:cNvSpPr>
            <a:spLocks noGrp="1"/>
          </p:cNvSpPr>
          <p:nvPr>
            <p:ph idx="1"/>
          </p:nvPr>
        </p:nvSpPr>
        <p:spPr/>
        <p:txBody>
          <a:bodyPr/>
          <a:lstStyle/>
          <a:p>
            <a:pPr algn="just"/>
            <a:r>
              <a:rPr lang="en-US" dirty="0" smtClean="0"/>
              <a:t>•</a:t>
            </a:r>
            <a:r>
              <a:rPr lang="en-US" b="1" dirty="0">
                <a:solidFill>
                  <a:schemeClr val="tx1"/>
                </a:solidFill>
              </a:rPr>
              <a:t>People will always find something to </a:t>
            </a:r>
            <a:r>
              <a:rPr lang="en-US" b="1" dirty="0">
                <a:solidFill>
                  <a:srgbClr val="FF0000"/>
                </a:solidFill>
              </a:rPr>
              <a:t>criticize</a:t>
            </a:r>
            <a:r>
              <a:rPr lang="en-US" b="1" dirty="0">
                <a:solidFill>
                  <a:schemeClr val="tx1"/>
                </a:solidFill>
              </a:rPr>
              <a:t> in the paper so do not take this </a:t>
            </a:r>
            <a:r>
              <a:rPr lang="en-US" b="1" dirty="0">
                <a:solidFill>
                  <a:srgbClr val="FF0000"/>
                </a:solidFill>
              </a:rPr>
              <a:t>personally</a:t>
            </a:r>
            <a:r>
              <a:rPr lang="en-US" b="1" dirty="0">
                <a:solidFill>
                  <a:schemeClr val="tx1"/>
                </a:solidFill>
              </a:rPr>
              <a:t>. </a:t>
            </a:r>
          </a:p>
        </p:txBody>
      </p:sp>
    </p:spTree>
    <p:extLst>
      <p:ext uri="{BB962C8B-B14F-4D97-AF65-F5344CB8AC3E}">
        <p14:creationId xmlns:p14="http://schemas.microsoft.com/office/powerpoint/2010/main" val="1136468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b="1" dirty="0">
                <a:solidFill>
                  <a:schemeClr val="tx1"/>
                </a:solidFill>
              </a:rPr>
              <a:t>Project and vary your </a:t>
            </a:r>
            <a:r>
              <a:rPr lang="en-US" b="1" dirty="0">
                <a:solidFill>
                  <a:srgbClr val="FF0000"/>
                </a:solidFill>
              </a:rPr>
              <a:t>voice</a:t>
            </a:r>
            <a:r>
              <a:rPr lang="en-US" b="1" dirty="0">
                <a:solidFill>
                  <a:schemeClr val="tx1"/>
                </a:solidFill>
              </a:rPr>
              <a:t> and emphasize the </a:t>
            </a:r>
            <a:r>
              <a:rPr lang="en-US" b="1" dirty="0">
                <a:solidFill>
                  <a:srgbClr val="FF0000"/>
                </a:solidFill>
              </a:rPr>
              <a:t>key points </a:t>
            </a:r>
            <a:r>
              <a:rPr lang="en-US" b="1" dirty="0">
                <a:solidFill>
                  <a:schemeClr val="tx1"/>
                </a:solidFill>
              </a:rPr>
              <a:t>of your presentation. </a:t>
            </a:r>
            <a:endParaRPr lang="fa-IR" b="1" dirty="0" smtClean="0">
              <a:solidFill>
                <a:schemeClr val="tx1"/>
              </a:solidFill>
            </a:endParaRPr>
          </a:p>
          <a:p>
            <a:pPr>
              <a:buFont typeface="Wingdings" pitchFamily="2" charset="2"/>
              <a:buChar char="q"/>
            </a:pPr>
            <a:endParaRPr lang="fa-IR" b="1" dirty="0" smtClean="0">
              <a:solidFill>
                <a:schemeClr val="tx1"/>
              </a:solidFill>
            </a:endParaRPr>
          </a:p>
          <a:p>
            <a:pPr>
              <a:buFont typeface="Wingdings" pitchFamily="2" charset="2"/>
              <a:buChar char="q"/>
            </a:pPr>
            <a:r>
              <a:rPr lang="en-US" b="1" dirty="0" smtClean="0">
                <a:solidFill>
                  <a:schemeClr val="tx1"/>
                </a:solidFill>
              </a:rPr>
              <a:t> End </a:t>
            </a:r>
            <a:r>
              <a:rPr lang="en-US" b="1" dirty="0">
                <a:solidFill>
                  <a:schemeClr val="tx1"/>
                </a:solidFill>
              </a:rPr>
              <a:t>with a </a:t>
            </a:r>
            <a:r>
              <a:rPr lang="en-US" b="1" dirty="0">
                <a:solidFill>
                  <a:srgbClr val="FF0000"/>
                </a:solidFill>
              </a:rPr>
              <a:t>definite</a:t>
            </a:r>
            <a:r>
              <a:rPr lang="en-US" b="1" dirty="0">
                <a:solidFill>
                  <a:schemeClr val="tx1"/>
                </a:solidFill>
              </a:rPr>
              <a:t> </a:t>
            </a:r>
            <a:r>
              <a:rPr lang="en-US" b="1" dirty="0">
                <a:solidFill>
                  <a:srgbClr val="FF0000"/>
                </a:solidFill>
              </a:rPr>
              <a:t>conclusion</a:t>
            </a:r>
            <a:r>
              <a:rPr lang="en-US" b="1" dirty="0">
                <a:solidFill>
                  <a:schemeClr val="tx1"/>
                </a:solidFill>
              </a:rPr>
              <a:t> about the paper. </a:t>
            </a:r>
          </a:p>
        </p:txBody>
      </p:sp>
    </p:spTree>
    <p:extLst>
      <p:ext uri="{BB962C8B-B14F-4D97-AF65-F5344CB8AC3E}">
        <p14:creationId xmlns:p14="http://schemas.microsoft.com/office/powerpoint/2010/main" val="1455836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a:t>
            </a:r>
            <a:endParaRPr lang="en-US" dirty="0"/>
          </a:p>
        </p:txBody>
      </p:sp>
      <p:sp>
        <p:nvSpPr>
          <p:cNvPr id="3" name="Content Placeholder 2"/>
          <p:cNvSpPr>
            <a:spLocks noGrp="1"/>
          </p:cNvSpPr>
          <p:nvPr>
            <p:ph idx="1"/>
          </p:nvPr>
        </p:nvSpPr>
        <p:spPr/>
        <p:txBody>
          <a:bodyPr/>
          <a:lstStyle/>
          <a:p>
            <a:pPr algn="just"/>
            <a:r>
              <a:rPr lang="en-US" b="1" dirty="0">
                <a:solidFill>
                  <a:schemeClr val="tx1"/>
                </a:solidFill>
              </a:rPr>
              <a:t>The presentation skills and </a:t>
            </a:r>
            <a:r>
              <a:rPr lang="en-US" dirty="0">
                <a:solidFill>
                  <a:srgbClr val="FF0000"/>
                </a:solidFill>
              </a:rPr>
              <a:t>ability to answer questions </a:t>
            </a:r>
            <a:r>
              <a:rPr lang="en-US" b="1" dirty="0">
                <a:solidFill>
                  <a:schemeClr val="tx1"/>
                </a:solidFill>
              </a:rPr>
              <a:t>that you acquire in the journal club will help when it comes to giving papers in the more hostile environment of professional </a:t>
            </a:r>
            <a:r>
              <a:rPr lang="en-US" b="1" dirty="0" smtClean="0">
                <a:solidFill>
                  <a:schemeClr val="tx1"/>
                </a:solidFill>
              </a:rPr>
              <a:t>meetings</a:t>
            </a:r>
            <a:r>
              <a:rPr lang="fa-IR" dirty="0" smtClean="0"/>
              <a:t>.</a:t>
            </a:r>
            <a:endParaRPr lang="en-US" dirty="0"/>
          </a:p>
        </p:txBody>
      </p:sp>
    </p:spTree>
    <p:extLst>
      <p:ext uri="{BB962C8B-B14F-4D97-AF65-F5344CB8AC3E}">
        <p14:creationId xmlns:p14="http://schemas.microsoft.com/office/powerpoint/2010/main" val="564198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a:t>
            </a:r>
            <a:endParaRPr lang="en-US" dirty="0"/>
          </a:p>
        </p:txBody>
      </p:sp>
      <p:sp>
        <p:nvSpPr>
          <p:cNvPr id="3" name="Content Placeholder 2"/>
          <p:cNvSpPr>
            <a:spLocks noGrp="1"/>
          </p:cNvSpPr>
          <p:nvPr>
            <p:ph idx="1"/>
          </p:nvPr>
        </p:nvSpPr>
        <p:spPr/>
        <p:txBody>
          <a:bodyPr/>
          <a:lstStyle/>
          <a:p>
            <a:pPr algn="r" rtl="1">
              <a:buNone/>
            </a:pPr>
            <a:r>
              <a:rPr lang="fa-IR" sz="3200" b="1" dirty="0" smtClean="0">
                <a:solidFill>
                  <a:srgbClr val="FF0000"/>
                </a:solidFill>
              </a:rPr>
              <a:t>ارائه مقاله 3تا 5 دقیقه طول می کشد حداکثر 10 دقیقه باشد  شامل </a:t>
            </a:r>
            <a:r>
              <a:rPr lang="fa-IR" b="1" dirty="0" smtClean="0">
                <a:solidFill>
                  <a:schemeClr val="tx1"/>
                </a:solidFill>
              </a:rPr>
              <a:t>:</a:t>
            </a:r>
          </a:p>
          <a:p>
            <a:pPr algn="r" rtl="1">
              <a:buFont typeface="Wingdings" pitchFamily="2" charset="2"/>
              <a:buChar char="Ø"/>
            </a:pPr>
            <a:r>
              <a:rPr lang="fa-IR" b="1" dirty="0" smtClean="0">
                <a:solidFill>
                  <a:schemeClr val="tx1"/>
                </a:solidFill>
              </a:rPr>
              <a:t>مقدمه </a:t>
            </a:r>
          </a:p>
          <a:p>
            <a:pPr algn="r" rtl="1">
              <a:buFont typeface="Wingdings" pitchFamily="2" charset="2"/>
              <a:buChar char="Ø"/>
            </a:pPr>
            <a:r>
              <a:rPr lang="fa-IR" b="1" dirty="0" smtClean="0">
                <a:solidFill>
                  <a:schemeClr val="tx1"/>
                </a:solidFill>
              </a:rPr>
              <a:t>روش</a:t>
            </a:r>
          </a:p>
          <a:p>
            <a:pPr algn="r" rtl="1">
              <a:buFont typeface="Wingdings" pitchFamily="2" charset="2"/>
              <a:buChar char="Ø"/>
            </a:pPr>
            <a:r>
              <a:rPr lang="fa-IR" b="1" dirty="0" smtClean="0">
                <a:solidFill>
                  <a:schemeClr val="tx1"/>
                </a:solidFill>
              </a:rPr>
              <a:t>نتایج ونتیجه گیری </a:t>
            </a:r>
          </a:p>
          <a:p>
            <a:pPr algn="r" rtl="1">
              <a:buFont typeface="Wingdings" pitchFamily="2" charset="2"/>
              <a:buChar char="Ø"/>
            </a:pPr>
            <a:r>
              <a:rPr lang="fa-IR" b="1" dirty="0" smtClean="0">
                <a:solidFill>
                  <a:schemeClr val="tx1"/>
                </a:solidFill>
              </a:rPr>
              <a:t>نقاط قوت وضعف بیان شود وکاربرد آن در عملکرد بالینی مشخص شود</a:t>
            </a:r>
            <a:endParaRPr lang="fa-IR" b="1" dirty="0">
              <a:solidFill>
                <a:schemeClr val="tx1"/>
              </a:solidFill>
            </a:endParaRPr>
          </a:p>
          <a:p>
            <a:pPr algn="r" rtl="1">
              <a:buFont typeface="Wingdings" pitchFamily="2" charset="2"/>
              <a:buChar char="Ø"/>
            </a:pPr>
            <a:r>
              <a:rPr lang="fa-IR" b="1" dirty="0" smtClean="0">
                <a:solidFill>
                  <a:schemeClr val="tx1"/>
                </a:solidFill>
              </a:rPr>
              <a:t>کل ژورنال کلاب بیشتر از 40 دقیقه طول نکشد </a:t>
            </a:r>
            <a:endParaRPr lang="en-US" b="1" dirty="0">
              <a:solidFill>
                <a:schemeClr val="tx1"/>
              </a:solidFill>
            </a:endParaRPr>
          </a:p>
        </p:txBody>
      </p:sp>
    </p:spTree>
    <p:extLst>
      <p:ext uri="{BB962C8B-B14F-4D97-AF65-F5344CB8AC3E}">
        <p14:creationId xmlns:p14="http://schemas.microsoft.com/office/powerpoint/2010/main" val="181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US" dirty="0" smtClean="0"/>
              <a:t>How to critique a paper</a:t>
            </a:r>
            <a:br>
              <a:rPr lang="en-US" dirty="0" smtClean="0"/>
            </a:br>
            <a:r>
              <a:rPr lang="fa-IR" dirty="0" smtClean="0"/>
              <a:t>چگونه مقاله را ارزیابی کنیم </a:t>
            </a:r>
            <a:endParaRPr lang="en-US" dirty="0"/>
          </a:p>
        </p:txBody>
      </p:sp>
      <p:sp>
        <p:nvSpPr>
          <p:cNvPr id="3" name="Content Placeholder 2"/>
          <p:cNvSpPr>
            <a:spLocks noGrp="1"/>
          </p:cNvSpPr>
          <p:nvPr>
            <p:ph idx="1"/>
          </p:nvPr>
        </p:nvSpPr>
        <p:spPr>
          <a:xfrm>
            <a:off x="928662" y="1981200"/>
            <a:ext cx="7715304" cy="4114800"/>
          </a:xfrm>
        </p:spPr>
        <p:txBody>
          <a:bodyPr/>
          <a:lstStyle/>
          <a:p>
            <a:pPr>
              <a:buFont typeface="Wingdings" pitchFamily="2" charset="2"/>
              <a:buChar char="q"/>
            </a:pPr>
            <a:r>
              <a:rPr lang="en-US" b="1" dirty="0" smtClean="0">
                <a:solidFill>
                  <a:schemeClr val="tx1"/>
                </a:solidFill>
              </a:rPr>
              <a:t>Was the aim of the paper stated? </a:t>
            </a:r>
          </a:p>
          <a:p>
            <a:pPr>
              <a:buFont typeface="Wingdings" pitchFamily="2" charset="2"/>
              <a:buChar char="q"/>
            </a:pPr>
            <a:r>
              <a:rPr lang="en-US" b="1" dirty="0" smtClean="0">
                <a:solidFill>
                  <a:schemeClr val="tx1"/>
                </a:solidFill>
              </a:rPr>
              <a:t>Was the study well designed?  </a:t>
            </a:r>
          </a:p>
          <a:p>
            <a:pPr marL="0" indent="0" algn="just">
              <a:buNone/>
            </a:pPr>
            <a:r>
              <a:rPr lang="en-US" b="1" dirty="0" smtClean="0">
                <a:solidFill>
                  <a:schemeClr val="tx1"/>
                </a:solidFill>
              </a:rPr>
              <a:t>    Most clinical studies are retrospective and these often suffer from </a:t>
            </a:r>
            <a:r>
              <a:rPr lang="en-US" b="1" dirty="0" smtClean="0">
                <a:solidFill>
                  <a:srgbClr val="FF0000"/>
                </a:solidFill>
              </a:rPr>
              <a:t>unstandardized data </a:t>
            </a:r>
            <a:r>
              <a:rPr lang="en-US" b="1" dirty="0" smtClean="0">
                <a:solidFill>
                  <a:schemeClr val="tx1"/>
                </a:solidFill>
              </a:rPr>
              <a:t>and </a:t>
            </a:r>
            <a:r>
              <a:rPr lang="en-US" b="1" dirty="0" smtClean="0">
                <a:solidFill>
                  <a:srgbClr val="FF0000"/>
                </a:solidFill>
              </a:rPr>
              <a:t>bias</a:t>
            </a:r>
            <a:r>
              <a:rPr lang="en-US" b="1" dirty="0" smtClean="0">
                <a:solidFill>
                  <a:schemeClr val="tx1"/>
                </a:solidFill>
              </a:rPr>
              <a:t> .</a:t>
            </a:r>
          </a:p>
          <a:p>
            <a:pPr>
              <a:buFont typeface="Wingdings" pitchFamily="2" charset="2"/>
              <a:buChar char="q"/>
            </a:pPr>
            <a:r>
              <a:rPr lang="en-US" b="1" dirty="0" smtClean="0">
                <a:solidFill>
                  <a:schemeClr val="tx1"/>
                </a:solidFill>
              </a:rPr>
              <a:t>Was the research well carried out? </a:t>
            </a:r>
          </a:p>
          <a:p>
            <a:pPr>
              <a:buFont typeface="Wingdings" pitchFamily="2" charset="2"/>
              <a:buChar char="q"/>
            </a:pPr>
            <a:r>
              <a:rPr lang="en-US" b="1" dirty="0" smtClean="0">
                <a:solidFill>
                  <a:schemeClr val="tx1"/>
                </a:solidFill>
              </a:rPr>
              <a:t>Was ethical approval obtained? </a:t>
            </a:r>
          </a:p>
          <a:p>
            <a:pPr>
              <a:buFont typeface="Wingdings" pitchFamily="2" charset="2"/>
              <a:buChar char="q"/>
            </a:pPr>
            <a:endParaRPr lang="en-US" dirty="0"/>
          </a:p>
        </p:txBody>
      </p:sp>
    </p:spTree>
    <p:extLst>
      <p:ext uri="{BB962C8B-B14F-4D97-AF65-F5344CB8AC3E}">
        <p14:creationId xmlns:p14="http://schemas.microsoft.com/office/powerpoint/2010/main" val="295550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lang="en-US" dirty="0" smtClean="0"/>
              <a:t>Journal </a:t>
            </a:r>
            <a:r>
              <a:rPr lang="en-US" dirty="0"/>
              <a:t>club </a:t>
            </a:r>
            <a:br>
              <a:rPr lang="en-US" dirty="0"/>
            </a:br>
            <a:endParaRPr lang="en-US" dirty="0"/>
          </a:p>
        </p:txBody>
      </p:sp>
    </p:spTree>
    <p:extLst>
      <p:ext uri="{BB962C8B-B14F-4D97-AF65-F5344CB8AC3E}">
        <p14:creationId xmlns:p14="http://schemas.microsoft.com/office/powerpoint/2010/main" val="5955986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critique a paper</a:t>
            </a:r>
            <a:br>
              <a:rPr lang="en-US" dirty="0" smtClean="0"/>
            </a:br>
            <a:r>
              <a:rPr lang="fa-IR" dirty="0" smtClean="0"/>
              <a:t>چگونه مقاله را ارزیابی کنیم </a:t>
            </a:r>
            <a:endParaRPr lang="en-US" dirty="0"/>
          </a:p>
        </p:txBody>
      </p:sp>
      <p:sp>
        <p:nvSpPr>
          <p:cNvPr id="3" name="Content Placeholder 2"/>
          <p:cNvSpPr>
            <a:spLocks noGrp="1"/>
          </p:cNvSpPr>
          <p:nvPr>
            <p:ph idx="1"/>
          </p:nvPr>
        </p:nvSpPr>
        <p:spPr>
          <a:xfrm>
            <a:off x="1071538" y="1981200"/>
            <a:ext cx="7386662" cy="4114800"/>
          </a:xfrm>
        </p:spPr>
        <p:txBody>
          <a:bodyPr/>
          <a:lstStyle/>
          <a:p>
            <a:pPr>
              <a:buFont typeface="Wingdings" pitchFamily="2" charset="2"/>
              <a:buChar char="q"/>
            </a:pPr>
            <a:r>
              <a:rPr lang="en-US" b="1" dirty="0" smtClean="0">
                <a:solidFill>
                  <a:schemeClr val="tx1"/>
                </a:solidFill>
              </a:rPr>
              <a:t>Were there conflicts of interest? </a:t>
            </a:r>
          </a:p>
          <a:p>
            <a:pPr>
              <a:buFont typeface="Wingdings" pitchFamily="2" charset="2"/>
              <a:buChar char="q"/>
            </a:pPr>
            <a:r>
              <a:rPr lang="en-US" b="1" dirty="0" smtClean="0">
                <a:solidFill>
                  <a:schemeClr val="tx1"/>
                </a:solidFill>
              </a:rPr>
              <a:t>How were patients selected? </a:t>
            </a:r>
          </a:p>
          <a:p>
            <a:pPr>
              <a:buFont typeface="Wingdings" pitchFamily="2" charset="2"/>
              <a:buChar char="q"/>
            </a:pPr>
            <a:r>
              <a:rPr lang="en-US" b="1" dirty="0" smtClean="0">
                <a:solidFill>
                  <a:schemeClr val="tx1"/>
                </a:solidFill>
              </a:rPr>
              <a:t>Was consent obtained? </a:t>
            </a:r>
          </a:p>
          <a:p>
            <a:pPr>
              <a:buFont typeface="Wingdings" pitchFamily="2" charset="2"/>
              <a:buChar char="q"/>
            </a:pPr>
            <a:r>
              <a:rPr lang="en-US" b="1" dirty="0" smtClean="0">
                <a:solidFill>
                  <a:schemeClr val="tx1"/>
                </a:solidFill>
              </a:rPr>
              <a:t>How was randomization performed? </a:t>
            </a:r>
          </a:p>
          <a:p>
            <a:pPr>
              <a:buFont typeface="Wingdings" pitchFamily="2" charset="2"/>
              <a:buChar char="q"/>
            </a:pPr>
            <a:r>
              <a:rPr lang="en-US" b="1" dirty="0" smtClean="0">
                <a:solidFill>
                  <a:schemeClr val="tx1"/>
                </a:solidFill>
              </a:rPr>
              <a:t>Were patients excluded, lost to follow up, did they die, refuse participation, or have notes missing?</a:t>
            </a:r>
            <a:endParaRPr lang="en-US" b="1" dirty="0">
              <a:solidFill>
                <a:schemeClr val="tx1"/>
              </a:solidFill>
            </a:endParaRPr>
          </a:p>
        </p:txBody>
      </p:sp>
    </p:spTree>
    <p:extLst>
      <p:ext uri="{BB962C8B-B14F-4D97-AF65-F5344CB8AC3E}">
        <p14:creationId xmlns:p14="http://schemas.microsoft.com/office/powerpoint/2010/main" val="242121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critique a paper</a:t>
            </a:r>
            <a:br>
              <a:rPr lang="en-US" dirty="0" smtClean="0"/>
            </a:br>
            <a:r>
              <a:rPr lang="fa-IR" dirty="0" smtClean="0"/>
              <a:t>چگونه مقاله را ارزیابی کنیم </a:t>
            </a:r>
            <a:endParaRPr lang="en-US" dirty="0"/>
          </a:p>
        </p:txBody>
      </p:sp>
      <p:sp>
        <p:nvSpPr>
          <p:cNvPr id="3" name="Content Placeholder 2"/>
          <p:cNvSpPr>
            <a:spLocks noGrp="1"/>
          </p:cNvSpPr>
          <p:nvPr>
            <p:ph idx="1"/>
          </p:nvPr>
        </p:nvSpPr>
        <p:spPr>
          <a:xfrm>
            <a:off x="857224" y="1981200"/>
            <a:ext cx="8001056" cy="4114800"/>
          </a:xfrm>
        </p:spPr>
        <p:txBody>
          <a:bodyPr>
            <a:normAutofit/>
          </a:bodyPr>
          <a:lstStyle/>
          <a:p>
            <a:pPr>
              <a:buFont typeface="Wingdings" pitchFamily="2" charset="2"/>
              <a:buChar char="q"/>
            </a:pPr>
            <a:r>
              <a:rPr lang="en-US" b="1" dirty="0" smtClean="0">
                <a:solidFill>
                  <a:schemeClr val="tx1"/>
                </a:solidFill>
              </a:rPr>
              <a:t>What were the outcome measures, and were the statistics satisfactory ? </a:t>
            </a:r>
          </a:p>
          <a:p>
            <a:pPr marL="0" indent="0" algn="just">
              <a:buNone/>
            </a:pPr>
            <a:r>
              <a:rPr lang="en-US" b="1" dirty="0" smtClean="0">
                <a:solidFill>
                  <a:schemeClr val="tx1"/>
                </a:solidFill>
              </a:rPr>
              <a:t>   In many studies numbers are </a:t>
            </a:r>
            <a:r>
              <a:rPr lang="en-US" b="1" dirty="0" smtClean="0">
                <a:solidFill>
                  <a:srgbClr val="FF0000"/>
                </a:solidFill>
              </a:rPr>
              <a:t>too small </a:t>
            </a:r>
            <a:r>
              <a:rPr lang="en-US" b="1" dirty="0" smtClean="0">
                <a:solidFill>
                  <a:schemeClr val="tx1"/>
                </a:solidFill>
              </a:rPr>
              <a:t>for </a:t>
            </a:r>
            <a:r>
              <a:rPr lang="en-US" b="1" dirty="0" smtClean="0">
                <a:solidFill>
                  <a:srgbClr val="FF0000"/>
                </a:solidFill>
              </a:rPr>
              <a:t>statistical analysis </a:t>
            </a:r>
          </a:p>
          <a:p>
            <a:pPr algn="just">
              <a:buFont typeface="Wingdings" pitchFamily="2" charset="2"/>
              <a:buChar char="q"/>
            </a:pPr>
            <a:r>
              <a:rPr lang="en-US" b="1" dirty="0" smtClean="0">
                <a:solidFill>
                  <a:schemeClr val="tx1"/>
                </a:solidFill>
              </a:rPr>
              <a:t>Are the patients </a:t>
            </a:r>
            <a:r>
              <a:rPr lang="en-US" b="1" dirty="0" smtClean="0">
                <a:solidFill>
                  <a:srgbClr val="FF0000"/>
                </a:solidFill>
              </a:rPr>
              <a:t>similar</a:t>
            </a:r>
            <a:r>
              <a:rPr lang="en-US" b="1" dirty="0" smtClean="0">
                <a:solidFill>
                  <a:schemeClr val="tx1"/>
                </a:solidFill>
              </a:rPr>
              <a:t> to those seen in your unit? </a:t>
            </a:r>
          </a:p>
          <a:p>
            <a:pPr>
              <a:buFont typeface="Wingdings" pitchFamily="2" charset="2"/>
              <a:buChar char="q"/>
            </a:pPr>
            <a:r>
              <a:rPr lang="en-US" b="1" dirty="0" smtClean="0">
                <a:solidFill>
                  <a:schemeClr val="tx1"/>
                </a:solidFill>
              </a:rPr>
              <a:t>Is the subject important or relevant to your unit's clinical practice? </a:t>
            </a:r>
          </a:p>
          <a:p>
            <a:endParaRPr lang="en-US" b="1" dirty="0">
              <a:solidFill>
                <a:schemeClr val="tx1"/>
              </a:solidFill>
            </a:endParaRPr>
          </a:p>
        </p:txBody>
      </p:sp>
    </p:spTree>
    <p:extLst>
      <p:ext uri="{BB962C8B-B14F-4D97-AF65-F5344CB8AC3E}">
        <p14:creationId xmlns:p14="http://schemas.microsoft.com/office/powerpoint/2010/main" val="11132314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critique a paper</a:t>
            </a:r>
            <a:br>
              <a:rPr lang="en-US" dirty="0" smtClean="0"/>
            </a:br>
            <a:r>
              <a:rPr lang="fa-IR" dirty="0" smtClean="0"/>
              <a:t>چگونه مقاله را ارزیابی کنیم </a:t>
            </a:r>
            <a:endParaRPr lang="en-US" dirty="0"/>
          </a:p>
        </p:txBody>
      </p:sp>
      <p:sp>
        <p:nvSpPr>
          <p:cNvPr id="3" name="Content Placeholder 2"/>
          <p:cNvSpPr>
            <a:spLocks noGrp="1"/>
          </p:cNvSpPr>
          <p:nvPr>
            <p:ph idx="1"/>
          </p:nvPr>
        </p:nvSpPr>
        <p:spPr>
          <a:xfrm>
            <a:off x="857224" y="1981200"/>
            <a:ext cx="7786742" cy="4114800"/>
          </a:xfrm>
        </p:spPr>
        <p:txBody>
          <a:bodyPr/>
          <a:lstStyle/>
          <a:p>
            <a:pPr algn="just">
              <a:buFont typeface="Wingdings" pitchFamily="2" charset="2"/>
              <a:buChar char="q"/>
            </a:pPr>
            <a:r>
              <a:rPr lang="en-US" b="1" dirty="0" smtClean="0">
                <a:solidFill>
                  <a:schemeClr val="tx1"/>
                </a:solidFill>
              </a:rPr>
              <a:t>Did the study persuade you to </a:t>
            </a:r>
            <a:r>
              <a:rPr lang="en-US" b="1" dirty="0" smtClean="0">
                <a:solidFill>
                  <a:srgbClr val="FF0000"/>
                </a:solidFill>
              </a:rPr>
              <a:t>change your mind? </a:t>
            </a:r>
          </a:p>
          <a:p>
            <a:pPr algn="just">
              <a:buFont typeface="Wingdings" pitchFamily="2" charset="2"/>
              <a:buChar char="q"/>
            </a:pPr>
            <a:endParaRPr lang="fa-IR" b="1" dirty="0" smtClean="0">
              <a:solidFill>
                <a:schemeClr val="tx1"/>
              </a:solidFill>
            </a:endParaRPr>
          </a:p>
          <a:p>
            <a:pPr algn="just">
              <a:buFont typeface="Wingdings" pitchFamily="2" charset="2"/>
              <a:buChar char="q"/>
            </a:pPr>
            <a:r>
              <a:rPr lang="en-US" b="1" dirty="0" smtClean="0">
                <a:solidFill>
                  <a:schemeClr val="tx1"/>
                </a:solidFill>
              </a:rPr>
              <a:t>Are the study's conclusions sufficiently evidence based and should they be incorporated into your unit's practice? </a:t>
            </a:r>
          </a:p>
          <a:p>
            <a:pPr algn="just">
              <a:buFont typeface="Wingdings" pitchFamily="2" charset="2"/>
              <a:buChar char="q"/>
            </a:pPr>
            <a:endParaRPr lang="en-US" dirty="0" smtClean="0"/>
          </a:p>
          <a:p>
            <a:endParaRPr lang="en-US" dirty="0"/>
          </a:p>
        </p:txBody>
      </p:sp>
      <p:sp>
        <p:nvSpPr>
          <p:cNvPr id="4" name="Curved Left Arrow 3"/>
          <p:cNvSpPr/>
          <p:nvPr/>
        </p:nvSpPr>
        <p:spPr>
          <a:xfrm>
            <a:off x="6286512" y="214290"/>
            <a:ext cx="731520"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271791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pPr algn="ctr"/>
            <a:r>
              <a:rPr lang="fa-IR"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فرم ارزیابی ژورنال کلاب </a:t>
            </a:r>
            <a:endParaRPr lang="en-US"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57224" y="1714488"/>
            <a:ext cx="7200800" cy="4757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42517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فرم ارزیابی ژورنال کلاب</a:t>
            </a:r>
            <a:endParaRPr lang="en-US"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457200" y="2789723"/>
            <a:ext cx="8229600" cy="2299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urved Left Arrow 3"/>
          <p:cNvSpPr/>
          <p:nvPr/>
        </p:nvSpPr>
        <p:spPr bwMode="auto">
          <a:xfrm>
            <a:off x="8412480" y="642918"/>
            <a:ext cx="731520" cy="1216152"/>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21653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فرم ارزیابی ژورنال کلاب</a:t>
            </a:r>
            <a:endParaRPr lang="en-US"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851438" y="1752600"/>
            <a:ext cx="7441123" cy="437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urved Left Arrow 3"/>
          <p:cNvSpPr/>
          <p:nvPr/>
        </p:nvSpPr>
        <p:spPr bwMode="auto">
          <a:xfrm>
            <a:off x="8412480" y="642918"/>
            <a:ext cx="731520" cy="1216152"/>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8812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Framing the Research Question: PICO (T) </a:t>
            </a:r>
            <a:br>
              <a:rPr lang="en-US"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br>
            <a:endParaRPr lang="en-US"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1142976" y="1857364"/>
            <a:ext cx="7715304" cy="5000636"/>
          </a:xfrm>
        </p:spPr>
        <p:txBody>
          <a:bodyPr>
            <a:normAutofit fontScale="92500" lnSpcReduction="20000"/>
          </a:bodyPr>
          <a:lstStyle/>
          <a:p>
            <a:pPr algn="l"/>
            <a:r>
              <a:rPr lang="en-US" b="1" dirty="0" smtClean="0">
                <a:solidFill>
                  <a:schemeClr val="tx1"/>
                </a:solidFill>
              </a:rPr>
              <a:t>Evidence-based models use a process for framing a question, locating, assessing, evaluating, and repeating as needed:</a:t>
            </a:r>
          </a:p>
          <a:p>
            <a:pPr algn="l"/>
            <a:r>
              <a:rPr lang="en-US" b="1" i="1" dirty="0" smtClean="0">
                <a:solidFill>
                  <a:schemeClr val="accent6">
                    <a:lumMod val="75000"/>
                  </a:schemeClr>
                </a:solidFill>
              </a:rPr>
              <a:t>Frame the question</a:t>
            </a:r>
            <a:r>
              <a:rPr lang="en-US" b="1" i="1" dirty="0" smtClean="0"/>
              <a:t>:</a:t>
            </a:r>
            <a:r>
              <a:rPr lang="en-US" b="1" dirty="0" smtClean="0"/>
              <a:t> </a:t>
            </a:r>
            <a:r>
              <a:rPr lang="en-US" b="1" dirty="0" smtClean="0">
                <a:solidFill>
                  <a:schemeClr val="tx1"/>
                </a:solidFill>
              </a:rPr>
              <a:t>write out your information need in the form of a question, for example</a:t>
            </a:r>
            <a:r>
              <a:rPr lang="en-US" dirty="0" smtClean="0"/>
              <a:t>:</a:t>
            </a:r>
          </a:p>
          <a:p>
            <a:pPr algn="l"/>
            <a:r>
              <a:rPr lang="en-US" b="1" i="1" dirty="0" smtClean="0">
                <a:solidFill>
                  <a:srgbClr val="FF0000"/>
                </a:solidFill>
              </a:rPr>
              <a:t>Does hand washing among healthcare workers reduce hospital acquired infections?</a:t>
            </a:r>
            <a:r>
              <a:rPr lang="en-US" dirty="0" smtClean="0">
                <a:solidFill>
                  <a:srgbClr val="FF0000"/>
                </a:solidFill>
              </a:rPr>
              <a:t> </a:t>
            </a:r>
          </a:p>
          <a:p>
            <a:pPr algn="l"/>
            <a:r>
              <a:rPr lang="en-US" b="1" dirty="0" smtClean="0">
                <a:solidFill>
                  <a:schemeClr val="tx1"/>
                </a:solidFill>
              </a:rPr>
              <a:t>The question above includes the PICO(T) elements:</a:t>
            </a:r>
          </a:p>
          <a:p>
            <a:pPr algn="l"/>
            <a:r>
              <a:rPr lang="en-US" b="1" dirty="0" smtClean="0">
                <a:solidFill>
                  <a:schemeClr val="tx1"/>
                </a:solidFill>
              </a:rPr>
              <a:t>Problem/Patient/Population, an Intervention, Comparison, Outcome and optional (T) for Time factor or Type of study </a:t>
            </a:r>
            <a:r>
              <a:rPr lang="en-US" b="1" dirty="0" smtClean="0"/>
              <a:t/>
            </a:r>
            <a:br>
              <a:rPr lang="en-US" b="1" dirty="0" smtClean="0"/>
            </a:br>
            <a:endParaRPr lang="en-US" dirty="0" smtClean="0"/>
          </a:p>
          <a:p>
            <a:pPr algn="l"/>
            <a:r>
              <a:rPr lang="en-US" b="1" i="1" dirty="0" err="1" smtClean="0"/>
              <a:t>Example:</a:t>
            </a:r>
            <a:r>
              <a:rPr lang="en-US" b="1" dirty="0" err="1" smtClean="0">
                <a:solidFill>
                  <a:srgbClr val="FF0000"/>
                </a:solidFill>
              </a:rPr>
              <a:t>P</a:t>
            </a:r>
            <a:r>
              <a:rPr lang="en-US" dirty="0" smtClean="0"/>
              <a:t> </a:t>
            </a:r>
            <a:r>
              <a:rPr lang="en-US" b="1" dirty="0" smtClean="0">
                <a:solidFill>
                  <a:schemeClr val="tx1"/>
                </a:solidFill>
              </a:rPr>
              <a:t>(Problem/Patient/Population)hospital acquired infection</a:t>
            </a:r>
            <a:r>
              <a:rPr lang="fa-IR" b="1" dirty="0" smtClean="0">
                <a:solidFill>
                  <a:schemeClr val="tx1"/>
                </a:solidFill>
              </a:rPr>
              <a:t> </a:t>
            </a:r>
            <a:r>
              <a:rPr lang="en-US" b="1" dirty="0" smtClean="0">
                <a:solidFill>
                  <a:srgbClr val="FF0000"/>
                </a:solidFill>
              </a:rPr>
              <a:t>I</a:t>
            </a:r>
            <a:r>
              <a:rPr lang="en-US" b="1" dirty="0" smtClean="0">
                <a:solidFill>
                  <a:schemeClr val="tx1"/>
                </a:solidFill>
              </a:rPr>
              <a:t> (intervention/indicator)hand washing</a:t>
            </a:r>
            <a:r>
              <a:rPr lang="fa-IR" b="1" dirty="0" smtClean="0">
                <a:solidFill>
                  <a:srgbClr val="FF0000"/>
                </a:solidFill>
              </a:rPr>
              <a:t> </a:t>
            </a:r>
            <a:r>
              <a:rPr lang="en-US" b="1" dirty="0" smtClean="0">
                <a:solidFill>
                  <a:srgbClr val="FF0000"/>
                </a:solidFill>
              </a:rPr>
              <a:t>C </a:t>
            </a:r>
            <a:r>
              <a:rPr lang="en-US" b="1" dirty="0" smtClean="0">
                <a:solidFill>
                  <a:schemeClr val="tx1"/>
                </a:solidFill>
              </a:rPr>
              <a:t>(comparison)no hand washing; other solution; masks </a:t>
            </a:r>
            <a:r>
              <a:rPr lang="en-US" b="1" dirty="0" smtClean="0">
                <a:solidFill>
                  <a:srgbClr val="FF0000"/>
                </a:solidFill>
              </a:rPr>
              <a:t>O </a:t>
            </a:r>
            <a:r>
              <a:rPr lang="en-US" b="1" dirty="0" smtClean="0">
                <a:solidFill>
                  <a:schemeClr val="tx1"/>
                </a:solidFill>
              </a:rPr>
              <a:t>(outcome of interest)reduced infection</a:t>
            </a:r>
          </a:p>
          <a:p>
            <a:pPr algn="l"/>
            <a:endParaRPr lang="en-US" b="1" dirty="0">
              <a:solidFill>
                <a:schemeClr val="tx1"/>
              </a:solidFill>
            </a:endParaRPr>
          </a:p>
        </p:txBody>
      </p:sp>
    </p:spTree>
    <p:extLst>
      <p:ext uri="{BB962C8B-B14F-4D97-AF65-F5344CB8AC3E}">
        <p14:creationId xmlns:p14="http://schemas.microsoft.com/office/powerpoint/2010/main" val="30621472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Critical Appraisal Skills Programmer</a:t>
            </a:r>
            <a:endParaRPr lang="en-US" dirty="0"/>
          </a:p>
        </p:txBody>
      </p:sp>
      <p:sp>
        <p:nvSpPr>
          <p:cNvPr id="2" name="Content Placeholder 1"/>
          <p:cNvSpPr>
            <a:spLocks noGrp="1"/>
          </p:cNvSpPr>
          <p:nvPr>
            <p:ph idx="1"/>
          </p:nvPr>
        </p:nvSpPr>
        <p:spPr/>
        <p:txBody>
          <a:bodyPr/>
          <a:lstStyle/>
          <a:p>
            <a:endParaRPr lang="en-US" dirty="0"/>
          </a:p>
        </p:txBody>
      </p:sp>
      <p:sp>
        <p:nvSpPr>
          <p:cNvPr id="4" name="Rectangle 3"/>
          <p:cNvSpPr/>
          <p:nvPr/>
        </p:nvSpPr>
        <p:spPr>
          <a:xfrm>
            <a:off x="1357290" y="2274838"/>
            <a:ext cx="7072362" cy="3170099"/>
          </a:xfrm>
          <a:prstGeom prst="rect">
            <a:avLst/>
          </a:prstGeom>
        </p:spPr>
        <p:txBody>
          <a:bodyPr wrap="square">
            <a:spAutoFit/>
          </a:bodyPr>
          <a:lstStyle/>
          <a:p>
            <a:pPr algn="just"/>
            <a:r>
              <a:rPr lang="en-US" sz="3200" b="1" i="1" u="sng" dirty="0" smtClean="0">
                <a:solidFill>
                  <a:srgbClr val="FF0000"/>
                </a:solidFill>
                <a:latin typeface="Times New Roman" pitchFamily="18" charset="0"/>
                <a:cs typeface="Times New Roman" pitchFamily="18" charset="0"/>
              </a:rPr>
              <a:t>CASP</a:t>
            </a:r>
            <a:r>
              <a:rPr lang="en-US"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has helped to develop an evidence-based approach in health and social care, working with local, national and international groups. The program aims to enable individuals to develop the skills to find and make sense of research evidence, helping them to put knowledge into practice.</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357166"/>
            <a:ext cx="8229600" cy="1143000"/>
          </a:xfrm>
        </p:spPr>
        <p:txBody>
          <a:bodyPr>
            <a:normAutofit/>
          </a:bodyPr>
          <a:lstStyle/>
          <a:p>
            <a:endParaRPr lang="en-US" dirty="0"/>
          </a:p>
        </p:txBody>
      </p:sp>
      <p:sp>
        <p:nvSpPr>
          <p:cNvPr id="3" name="Content Placeholder 2"/>
          <p:cNvSpPr>
            <a:spLocks noGrp="1"/>
          </p:cNvSpPr>
          <p:nvPr>
            <p:ph idx="1"/>
          </p:nvPr>
        </p:nvSpPr>
        <p:spPr/>
        <p:txBody>
          <a:bodyPr/>
          <a:lstStyle/>
          <a:p>
            <a:endParaRPr lang="en-US"/>
          </a:p>
        </p:txBody>
      </p:sp>
      <p:sp>
        <p:nvSpPr>
          <p:cNvPr id="5" name="Horizontal Scroll 4"/>
          <p:cNvSpPr/>
          <p:nvPr/>
        </p:nvSpPr>
        <p:spPr bwMode="auto">
          <a:xfrm>
            <a:off x="1571604" y="1643050"/>
            <a:ext cx="5929354" cy="4357718"/>
          </a:xfrm>
          <a:prstGeom prst="horizontalScroll">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fa-IR" sz="2400" b="1" dirty="0" smtClean="0">
              <a:solidFill>
                <a:srgbClr val="FF0000"/>
              </a:solidFill>
            </a:endParaRPr>
          </a:p>
          <a:p>
            <a:pPr eaLnBrk="0" fontAlgn="base" hangingPunct="0">
              <a:spcBef>
                <a:spcPct val="0"/>
              </a:spcBef>
              <a:spcAft>
                <a:spcPct val="0"/>
              </a:spcAft>
            </a:pPr>
            <a:endParaRPr lang="fa-IR" sz="2400" b="1" dirty="0" smtClean="0">
              <a:solidFill>
                <a:srgbClr val="FF0000"/>
              </a:solidFill>
            </a:endParaRPr>
          </a:p>
          <a:p>
            <a:pPr algn="ctr" eaLnBrk="0" fontAlgn="base" hangingPunct="0">
              <a:spcBef>
                <a:spcPct val="0"/>
              </a:spcBef>
              <a:spcAft>
                <a:spcPct val="0"/>
              </a:spcAft>
            </a:pPr>
            <a:r>
              <a:rPr lang="en-US" sz="4000" b="1" dirty="0" smtClean="0">
                <a:solidFill>
                  <a:srgbClr val="FF0000"/>
                </a:solidFill>
              </a:rPr>
              <a:t>Morbidity and Mortality Conference</a:t>
            </a:r>
            <a:endParaRPr lang="en-US" sz="4000" b="1" dirty="0" smtClean="0">
              <a:solidFill>
                <a:srgbClr val="FF0000"/>
              </a:solidFill>
              <a:latin typeface="Times New Roman" pitchFamily="18" charset="0"/>
            </a:endParaRPr>
          </a:p>
        </p:txBody>
      </p:sp>
    </p:spTree>
    <p:extLst>
      <p:ext uri="{BB962C8B-B14F-4D97-AF65-F5344CB8AC3E}">
        <p14:creationId xmlns:p14="http://schemas.microsoft.com/office/powerpoint/2010/main" val="35056798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dirty="0" smtClean="0"/>
              <a:t>Objectives for participants</a:t>
            </a:r>
          </a:p>
        </p:txBody>
      </p:sp>
      <p:sp>
        <p:nvSpPr>
          <p:cNvPr id="7171" name="Rectangle 3"/>
          <p:cNvSpPr>
            <a:spLocks noGrp="1" noChangeArrowheads="1"/>
          </p:cNvSpPr>
          <p:nvPr>
            <p:ph idx="1"/>
          </p:nvPr>
        </p:nvSpPr>
        <p:spPr>
          <a:xfrm>
            <a:off x="1071538" y="1981200"/>
            <a:ext cx="7858180" cy="4114800"/>
          </a:xfrm>
        </p:spPr>
        <p:txBody>
          <a:bodyPr>
            <a:normAutofit lnSpcReduction="10000"/>
          </a:bodyPr>
          <a:lstStyle/>
          <a:p>
            <a:pPr algn="l" eaLnBrk="1" hangingPunct="1"/>
            <a:r>
              <a:rPr lang="en-US" sz="2800" b="1" dirty="0" smtClean="0">
                <a:solidFill>
                  <a:schemeClr val="tx1"/>
                </a:solidFill>
              </a:rPr>
              <a:t>Discuss the importance of having a system to report and investigate</a:t>
            </a:r>
            <a:r>
              <a:rPr lang="en-US" sz="2800" dirty="0" smtClean="0"/>
              <a:t> </a:t>
            </a:r>
            <a:r>
              <a:rPr lang="en-US" sz="2800" dirty="0" smtClean="0">
                <a:solidFill>
                  <a:srgbClr val="FF0000"/>
                </a:solidFill>
              </a:rPr>
              <a:t>medical error</a:t>
            </a:r>
          </a:p>
          <a:p>
            <a:pPr algn="l" eaLnBrk="1" hangingPunct="1"/>
            <a:r>
              <a:rPr lang="en-US" sz="2800" b="1" dirty="0" smtClean="0">
                <a:solidFill>
                  <a:schemeClr val="tx1"/>
                </a:solidFill>
              </a:rPr>
              <a:t>Understand the development and use of our medical error system</a:t>
            </a:r>
          </a:p>
          <a:p>
            <a:pPr algn="l" eaLnBrk="1" hangingPunct="1"/>
            <a:r>
              <a:rPr lang="en-US" sz="2800" b="1" dirty="0" smtClean="0">
                <a:solidFill>
                  <a:schemeClr val="tx1"/>
                </a:solidFill>
              </a:rPr>
              <a:t>Be able to develop you own process and form for reporting and investigating medical error</a:t>
            </a:r>
          </a:p>
          <a:p>
            <a:pPr algn="l" eaLnBrk="1" hangingPunct="1"/>
            <a:r>
              <a:rPr lang="en-US" sz="2800" b="1" dirty="0" smtClean="0">
                <a:solidFill>
                  <a:schemeClr val="tx1"/>
                </a:solidFill>
              </a:rPr>
              <a:t>Be able to implement physician friendly Morbidity and Mortality Rounds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lgn="r" rtl="1">
              <a:buFont typeface="Wingdings" pitchFamily="2" charset="2"/>
              <a:buChar char="Ø"/>
            </a:pPr>
            <a:r>
              <a:rPr lang="fa-IR" sz="2800" b="1" dirty="0" smtClean="0">
                <a:solidFill>
                  <a:schemeClr val="tx1"/>
                </a:solidFill>
              </a:rPr>
              <a:t>تعریف ژورنال کلاب</a:t>
            </a:r>
          </a:p>
          <a:p>
            <a:pPr lvl="1" algn="r" rtl="1">
              <a:buFont typeface="Wingdings" pitchFamily="2" charset="2"/>
              <a:buChar char="Ø"/>
            </a:pPr>
            <a:r>
              <a:rPr lang="fa-IR" sz="2800" b="1" dirty="0" smtClean="0">
                <a:solidFill>
                  <a:schemeClr val="tx1"/>
                </a:solidFill>
              </a:rPr>
              <a:t>اهداف</a:t>
            </a:r>
          </a:p>
          <a:p>
            <a:pPr lvl="1" algn="r" rtl="1">
              <a:buFont typeface="Wingdings" pitchFamily="2" charset="2"/>
              <a:buChar char="Ø"/>
            </a:pPr>
            <a:r>
              <a:rPr lang="fa-IR" sz="2800" b="1" dirty="0" smtClean="0">
                <a:solidFill>
                  <a:schemeClr val="tx1"/>
                </a:solidFill>
              </a:rPr>
              <a:t>انواع </a:t>
            </a:r>
          </a:p>
          <a:p>
            <a:pPr lvl="1" algn="r" rtl="1">
              <a:buFont typeface="Wingdings" pitchFamily="2" charset="2"/>
              <a:buChar char="Ø"/>
            </a:pPr>
            <a:r>
              <a:rPr lang="fa-IR" sz="2800" b="1" dirty="0" smtClean="0">
                <a:solidFill>
                  <a:schemeClr val="tx1"/>
                </a:solidFill>
              </a:rPr>
              <a:t>اقدامات جهت ارائه ژورنال کلاب</a:t>
            </a:r>
          </a:p>
          <a:p>
            <a:pPr marL="457200" lvl="1" indent="0" algn="r" rtl="1">
              <a:buNone/>
            </a:pPr>
            <a:r>
              <a:rPr lang="fa-IR" sz="2800" b="1" dirty="0" smtClean="0">
                <a:solidFill>
                  <a:schemeClr val="tx1"/>
                </a:solidFill>
              </a:rPr>
              <a:t>قبل از ارائه </a:t>
            </a:r>
          </a:p>
          <a:p>
            <a:pPr marL="457200" lvl="1" indent="0" algn="r" rtl="1">
              <a:buNone/>
            </a:pPr>
            <a:r>
              <a:rPr lang="fa-IR" sz="2800" b="1" dirty="0" smtClean="0">
                <a:solidFill>
                  <a:schemeClr val="tx1"/>
                </a:solidFill>
              </a:rPr>
              <a:t>ارائه </a:t>
            </a:r>
          </a:p>
          <a:p>
            <a:pPr lvl="1" algn="r" rtl="1">
              <a:buFont typeface="Wingdings" pitchFamily="2" charset="2"/>
              <a:buChar char="Ø"/>
            </a:pPr>
            <a:r>
              <a:rPr lang="fa-IR" sz="2800" b="1" dirty="0" smtClean="0">
                <a:solidFill>
                  <a:schemeClr val="tx1"/>
                </a:solidFill>
              </a:rPr>
              <a:t>نقد مطالب ارائه شده </a:t>
            </a:r>
            <a:endParaRPr lang="en-US" sz="2800" b="1" dirty="0" smtClean="0">
              <a:solidFill>
                <a:schemeClr val="tx1"/>
              </a:solidFill>
            </a:endParaRPr>
          </a:p>
          <a:p>
            <a:pPr lvl="1" algn="r" rtl="1">
              <a:buFont typeface="Wingdings" pitchFamily="2" charset="2"/>
              <a:buChar char="Ø"/>
            </a:pPr>
            <a:r>
              <a:rPr lang="fa-IR" sz="2800" b="1" dirty="0" smtClean="0">
                <a:solidFill>
                  <a:schemeClr val="tx1"/>
                </a:solidFill>
              </a:rPr>
              <a:t>ارزیابی ژورنال کلاب ارائه شده </a:t>
            </a:r>
            <a:endParaRPr lang="en-US" sz="2800" b="1" dirty="0">
              <a:solidFill>
                <a:schemeClr val="tx1"/>
              </a:solidFill>
            </a:endParaRPr>
          </a:p>
        </p:txBody>
      </p:sp>
    </p:spTree>
    <p:extLst>
      <p:ext uri="{BB962C8B-B14F-4D97-AF65-F5344CB8AC3E}">
        <p14:creationId xmlns:p14="http://schemas.microsoft.com/office/powerpoint/2010/main" val="34059518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a:r>
              <a:rPr lang="en-US" dirty="0" smtClean="0"/>
              <a:t>Error Definition</a:t>
            </a:r>
          </a:p>
        </p:txBody>
      </p:sp>
      <p:sp>
        <p:nvSpPr>
          <p:cNvPr id="10243" name="Content Placeholder 2"/>
          <p:cNvSpPr>
            <a:spLocks noGrp="1"/>
          </p:cNvSpPr>
          <p:nvPr>
            <p:ph idx="1"/>
          </p:nvPr>
        </p:nvSpPr>
        <p:spPr/>
        <p:txBody>
          <a:bodyPr/>
          <a:lstStyle/>
          <a:p>
            <a:pPr algn="l"/>
            <a:r>
              <a:rPr lang="en-US" b="1" dirty="0" smtClean="0">
                <a:solidFill>
                  <a:schemeClr val="tx1"/>
                </a:solidFill>
              </a:rPr>
              <a:t>AAFP Past President Dr Bruce Bagley “ A medical error is anything that happens in my office that shouldn’t have happened and I absolutely do not want to happen again”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algn="ctr" eaLnBrk="1" hangingPunct="1"/>
            <a:r>
              <a:rPr lang="en-US" smtClean="0"/>
              <a:t>Intense feelings common when medical errors occur</a:t>
            </a:r>
          </a:p>
        </p:txBody>
      </p:sp>
      <p:sp>
        <p:nvSpPr>
          <p:cNvPr id="15363" name="Rectangle 3"/>
          <p:cNvSpPr>
            <a:spLocks noGrp="1" noChangeArrowheads="1"/>
          </p:cNvSpPr>
          <p:nvPr>
            <p:ph idx="1"/>
          </p:nvPr>
        </p:nvSpPr>
        <p:spPr/>
        <p:txBody>
          <a:bodyPr/>
          <a:lstStyle/>
          <a:p>
            <a:pPr algn="l" eaLnBrk="1" hangingPunct="1"/>
            <a:r>
              <a:rPr lang="en-US" b="1" dirty="0" smtClean="0">
                <a:solidFill>
                  <a:schemeClr val="tx1"/>
                </a:solidFill>
              </a:rPr>
              <a:t>Anxiety, humiliation, fears of being sued or professionally censured</a:t>
            </a:r>
            <a:r>
              <a:rPr lang="fa-IR" b="1" dirty="0" smtClean="0">
                <a:solidFill>
                  <a:schemeClr val="tx1"/>
                </a:solidFill>
              </a:rPr>
              <a:t>.</a:t>
            </a:r>
            <a:endParaRPr lang="en-US" b="1" dirty="0" smtClean="0">
              <a:solidFill>
                <a:schemeClr val="tx1"/>
              </a:solidFill>
            </a:endParaRPr>
          </a:p>
          <a:p>
            <a:pPr algn="l" eaLnBrk="1" hangingPunct="1"/>
            <a:endParaRPr lang="fa-IR" b="1" dirty="0" smtClean="0">
              <a:solidFill>
                <a:schemeClr val="tx1"/>
              </a:solidFill>
            </a:endParaRPr>
          </a:p>
          <a:p>
            <a:pPr algn="l" eaLnBrk="1" hangingPunct="1"/>
            <a:r>
              <a:rPr lang="en-US" b="1" dirty="0" smtClean="0">
                <a:solidFill>
                  <a:schemeClr val="tx1"/>
                </a:solidFill>
              </a:rPr>
              <a:t>Resident evaluation and promotion also a concern</a:t>
            </a:r>
            <a:r>
              <a:rPr lang="fa-IR" b="1" dirty="0" smtClean="0">
                <a:solidFill>
                  <a:schemeClr val="tx1"/>
                </a:solidFill>
              </a:rPr>
              <a:t>.</a:t>
            </a:r>
            <a:endParaRPr lang="en-US" b="1" dirty="0" smtClean="0">
              <a:solidFill>
                <a:schemeClr val="tx1"/>
              </a:solidFill>
            </a:endParaRPr>
          </a:p>
          <a:p>
            <a:pPr algn="l" eaLnBrk="1" hangingPunct="1">
              <a:buFontTx/>
              <a:buNone/>
            </a:pP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algn="ctr" eaLnBrk="1" hangingPunct="1"/>
            <a:r>
              <a:rPr lang="en-US" smtClean="0"/>
              <a:t>Need Systematic Program for Medical Error Evaluation</a:t>
            </a:r>
          </a:p>
        </p:txBody>
      </p:sp>
      <p:sp>
        <p:nvSpPr>
          <p:cNvPr id="17411" name="Rectangle 3"/>
          <p:cNvSpPr>
            <a:spLocks noGrp="1" noChangeArrowheads="1"/>
          </p:cNvSpPr>
          <p:nvPr>
            <p:ph idx="1"/>
          </p:nvPr>
        </p:nvSpPr>
        <p:spPr/>
        <p:txBody>
          <a:bodyPr/>
          <a:lstStyle/>
          <a:p>
            <a:pPr algn="l" eaLnBrk="1" hangingPunct="1">
              <a:lnSpc>
                <a:spcPct val="90000"/>
              </a:lnSpc>
            </a:pPr>
            <a:r>
              <a:rPr lang="en-US" b="1" dirty="0" smtClean="0">
                <a:solidFill>
                  <a:schemeClr val="tx1"/>
                </a:solidFill>
              </a:rPr>
              <a:t>Medical error must be disclosed and discussed in a systematic fashion in order for effective </a:t>
            </a:r>
            <a:r>
              <a:rPr lang="en-US" b="1" dirty="0" smtClean="0">
                <a:solidFill>
                  <a:srgbClr val="FF0000"/>
                </a:solidFill>
              </a:rPr>
              <a:t>change to occur to reduce medical error</a:t>
            </a:r>
            <a:r>
              <a:rPr lang="en-US" dirty="0" smtClean="0">
                <a:solidFill>
                  <a:srgbClr val="FF0000"/>
                </a:solidFill>
              </a:rPr>
              <a:t>. </a:t>
            </a:r>
          </a:p>
          <a:p>
            <a:pPr algn="l" eaLnBrk="1" hangingPunct="1">
              <a:lnSpc>
                <a:spcPct val="90000"/>
              </a:lnSpc>
              <a:buFontTx/>
              <a:buNone/>
            </a:pPr>
            <a:r>
              <a:rPr lang="en-US" sz="1800" dirty="0" smtClean="0"/>
              <a:t>	Institute of Medicine.  </a:t>
            </a:r>
            <a:r>
              <a:rPr lang="en-US" sz="1800" i="1" dirty="0" smtClean="0"/>
              <a:t>To Err is Human: Building a Safer Health System.  </a:t>
            </a:r>
            <a:r>
              <a:rPr lang="en-US" sz="1800" dirty="0" smtClean="0"/>
              <a:t>Washington, DC: National Academy Press, 1999.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b="1" dirty="0">
                <a:solidFill>
                  <a:schemeClr val="tx1"/>
                </a:solidFill>
              </a:rPr>
              <a:t>The morbidity and mortality conference (M&amp;MC) is a traditional forum that provides clinicians with an opportunity to discuss</a:t>
            </a:r>
            <a:r>
              <a:rPr lang="en-US" dirty="0"/>
              <a:t> </a:t>
            </a:r>
            <a:r>
              <a:rPr lang="en-US" dirty="0">
                <a:solidFill>
                  <a:srgbClr val="FF0000"/>
                </a:solidFill>
              </a:rPr>
              <a:t>medical error and adverse </a:t>
            </a:r>
            <a:r>
              <a:rPr lang="en-US" dirty="0" smtClean="0">
                <a:solidFill>
                  <a:srgbClr val="FF0000"/>
                </a:solidFill>
              </a:rPr>
              <a:t>events</a:t>
            </a:r>
            <a:r>
              <a:rPr lang="fa-IR" dirty="0" smtClean="0"/>
              <a:t>.</a:t>
            </a:r>
          </a:p>
          <a:p>
            <a:pPr algn="just"/>
            <a:r>
              <a:rPr lang="en-US" b="1" dirty="0">
                <a:solidFill>
                  <a:schemeClr val="tx1"/>
                </a:solidFill>
              </a:rPr>
              <a:t>The M&amp;MC became a major part of physician education in the early 20th century, following the publication of the Flexner report on medical education in 1910 and the creation of the American College </a:t>
            </a:r>
            <a:r>
              <a:rPr lang="en-US" b="1" dirty="0" smtClean="0">
                <a:solidFill>
                  <a:schemeClr val="tx1"/>
                </a:solidFill>
              </a:rPr>
              <a:t>of</a:t>
            </a:r>
            <a:r>
              <a:rPr lang="fa-IR" b="1" dirty="0" smtClean="0">
                <a:solidFill>
                  <a:schemeClr val="tx1"/>
                </a:solidFill>
              </a:rPr>
              <a:t> </a:t>
            </a:r>
            <a:r>
              <a:rPr lang="en-US" b="1" dirty="0" smtClean="0">
                <a:solidFill>
                  <a:schemeClr val="tx1"/>
                </a:solidFill>
              </a:rPr>
              <a:t>Surgeons </a:t>
            </a:r>
            <a:r>
              <a:rPr lang="en-US" b="1" dirty="0">
                <a:solidFill>
                  <a:schemeClr val="tx1"/>
                </a:solidFill>
              </a:rPr>
              <a:t>in </a:t>
            </a:r>
            <a:r>
              <a:rPr lang="en-US" b="1" dirty="0" smtClean="0">
                <a:solidFill>
                  <a:schemeClr val="tx1"/>
                </a:solidFill>
              </a:rPr>
              <a:t>1912</a:t>
            </a:r>
            <a:r>
              <a:rPr lang="fa-IR" dirty="0" smtClean="0"/>
              <a:t>.</a:t>
            </a:r>
            <a:endParaRPr lang="en-US" dirty="0"/>
          </a:p>
        </p:txBody>
      </p:sp>
    </p:spTree>
    <p:extLst>
      <p:ext uri="{BB962C8B-B14F-4D97-AF65-F5344CB8AC3E}">
        <p14:creationId xmlns:p14="http://schemas.microsoft.com/office/powerpoint/2010/main" val="25547580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Background and Rationale</a:t>
            </a:r>
          </a:p>
        </p:txBody>
      </p:sp>
      <p:sp>
        <p:nvSpPr>
          <p:cNvPr id="31747" name="Rectangle 3"/>
          <p:cNvSpPr>
            <a:spLocks noGrp="1" noChangeArrowheads="1"/>
          </p:cNvSpPr>
          <p:nvPr>
            <p:ph idx="1"/>
          </p:nvPr>
        </p:nvSpPr>
        <p:spPr/>
        <p:txBody>
          <a:bodyPr/>
          <a:lstStyle/>
          <a:p>
            <a:pPr algn="just" eaLnBrk="1" hangingPunct="1"/>
            <a:r>
              <a:rPr lang="en-US" b="1" dirty="0" smtClean="0">
                <a:solidFill>
                  <a:schemeClr val="tx1"/>
                </a:solidFill>
              </a:rPr>
              <a:t>Learning to appropriately and effectively address error is an important part of resident education.</a:t>
            </a:r>
          </a:p>
          <a:p>
            <a:pPr eaLnBrk="1" hangingPunct="1"/>
            <a:endParaRPr lang="fa-IR" b="1" dirty="0" smtClean="0">
              <a:solidFill>
                <a:schemeClr val="tx1"/>
              </a:solidFill>
            </a:endParaRPr>
          </a:p>
          <a:p>
            <a:pPr algn="just" eaLnBrk="1" hangingPunct="1"/>
            <a:r>
              <a:rPr lang="en-US" b="1" dirty="0" smtClean="0">
                <a:solidFill>
                  <a:schemeClr val="tx1"/>
                </a:solidFill>
              </a:rPr>
              <a:t>The Morbidity and Mortality conference is a tool for addressing medical error.</a:t>
            </a:r>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Grp="1" noChangeArrowheads="1"/>
          </p:cNvSpPr>
          <p:nvPr>
            <p:ph type="title"/>
          </p:nvPr>
        </p:nvSpPr>
        <p:spPr/>
        <p:txBody>
          <a:bodyPr/>
          <a:lstStyle/>
          <a:p>
            <a:pPr eaLnBrk="1" hangingPunct="1"/>
            <a:r>
              <a:rPr lang="en-US" smtClean="0"/>
              <a:t>Background and Rationale</a:t>
            </a:r>
          </a:p>
        </p:txBody>
      </p:sp>
      <p:sp>
        <p:nvSpPr>
          <p:cNvPr id="32771" name="Rectangle 1027"/>
          <p:cNvSpPr>
            <a:spLocks noGrp="1" noChangeArrowheads="1"/>
          </p:cNvSpPr>
          <p:nvPr>
            <p:ph idx="1"/>
          </p:nvPr>
        </p:nvSpPr>
        <p:spPr/>
        <p:txBody>
          <a:bodyPr/>
          <a:lstStyle/>
          <a:p>
            <a:pPr algn="just" eaLnBrk="1" hangingPunct="1"/>
            <a:r>
              <a:rPr lang="en-US" sz="2800" b="1" dirty="0" smtClean="0">
                <a:solidFill>
                  <a:schemeClr val="tx1"/>
                </a:solidFill>
              </a:rPr>
              <a:t>The emotional consequences of committing medical errors are not slight</a:t>
            </a:r>
            <a:r>
              <a:rPr lang="en-US" sz="2800" dirty="0" smtClean="0"/>
              <a:t>.</a:t>
            </a:r>
          </a:p>
          <a:p>
            <a:pPr eaLnBrk="1" hangingPunct="1">
              <a:buFontTx/>
              <a:buNone/>
            </a:pPr>
            <a:r>
              <a:rPr lang="en-US" sz="1600" dirty="0" smtClean="0"/>
              <a:t>	Douglas, S., Crook, E., </a:t>
            </a:r>
            <a:r>
              <a:rPr lang="en-US" sz="1600" dirty="0" err="1" smtClean="0"/>
              <a:t>Stellini</a:t>
            </a:r>
            <a:r>
              <a:rPr lang="en-US" sz="1600" dirty="0" smtClean="0"/>
              <a:t>, M. </a:t>
            </a:r>
            <a:r>
              <a:rPr lang="en-US" sz="1600" i="1" dirty="0" smtClean="0"/>
              <a:t>et al</a:t>
            </a:r>
            <a:r>
              <a:rPr lang="en-US" sz="1600" dirty="0" smtClean="0"/>
              <a:t>.  Medical Errors and the Trainee: Ethical Concerns.  </a:t>
            </a:r>
            <a:r>
              <a:rPr lang="en-US" sz="1600" i="1" dirty="0" smtClean="0"/>
              <a:t>American Journal of Medical Sciences.  </a:t>
            </a:r>
            <a:r>
              <a:rPr lang="en-US" sz="1600" dirty="0" smtClean="0"/>
              <a:t>2004; 327: 33-37.</a:t>
            </a:r>
          </a:p>
          <a:p>
            <a:pPr eaLnBrk="1" hangingPunct="1">
              <a:buFontTx/>
              <a:buNone/>
            </a:pPr>
            <a:endParaRPr lang="en-US" sz="14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solidFill>
                  <a:schemeClr val="tx1"/>
                </a:solidFill>
              </a:rPr>
              <a:t>There is evidence that exposure of error in Morbidity and Mortality conferences can cause stress, anxiety and blaming which may lead to future non-disclosure of medical errors.</a:t>
            </a:r>
          </a:p>
          <a:p>
            <a:pPr>
              <a:buNone/>
            </a:pPr>
            <a:r>
              <a:rPr lang="en-US" sz="1600" dirty="0" smtClean="0"/>
              <a:t>	Wu, A., </a:t>
            </a:r>
            <a:r>
              <a:rPr lang="en-US" sz="1600" dirty="0" err="1" smtClean="0"/>
              <a:t>Folkman</a:t>
            </a:r>
            <a:r>
              <a:rPr lang="en-US" sz="1600" dirty="0" smtClean="0"/>
              <a:t>, S., </a:t>
            </a:r>
            <a:r>
              <a:rPr lang="en-US" sz="1600" dirty="0" err="1" smtClean="0"/>
              <a:t>McPhee</a:t>
            </a:r>
            <a:r>
              <a:rPr lang="en-US" sz="1600" dirty="0" smtClean="0"/>
              <a:t>, s., </a:t>
            </a:r>
            <a:r>
              <a:rPr lang="en-US" sz="1600" i="1" dirty="0" smtClean="0"/>
              <a:t>et al</a:t>
            </a:r>
            <a:r>
              <a:rPr lang="en-US" sz="1600" dirty="0" smtClean="0"/>
              <a:t>.  Do House Officers Learn from their Mistakes?  </a:t>
            </a:r>
            <a:r>
              <a:rPr lang="en-US" sz="1600" i="1" dirty="0" smtClean="0"/>
              <a:t>JAMA.  </a:t>
            </a:r>
            <a:r>
              <a:rPr lang="en-US" sz="1600" dirty="0" smtClean="0"/>
              <a:t>1991: 265: 2089-2094.</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a:solidFill>
                  <a:schemeClr val="tx1"/>
                </a:solidFill>
              </a:rPr>
              <a:t>the M&amp;MC has evolved into a forum for resident </a:t>
            </a:r>
            <a:r>
              <a:rPr lang="en-US" b="1" dirty="0" smtClean="0">
                <a:solidFill>
                  <a:schemeClr val="tx1"/>
                </a:solidFill>
              </a:rPr>
              <a:t>education</a:t>
            </a:r>
            <a:r>
              <a:rPr lang="fa-IR" b="1" dirty="0" smtClean="0">
                <a:solidFill>
                  <a:schemeClr val="tx1"/>
                </a:solidFill>
              </a:rPr>
              <a:t>.</a:t>
            </a:r>
          </a:p>
          <a:p>
            <a:pPr algn="just"/>
            <a:endParaRPr lang="fa-IR" b="1" dirty="0" smtClean="0">
              <a:solidFill>
                <a:schemeClr val="tx1"/>
              </a:solidFill>
            </a:endParaRPr>
          </a:p>
          <a:p>
            <a:pPr algn="just"/>
            <a:r>
              <a:rPr lang="en-US" b="1" dirty="0" smtClean="0">
                <a:solidFill>
                  <a:schemeClr val="tx1"/>
                </a:solidFill>
              </a:rPr>
              <a:t>When </a:t>
            </a:r>
            <a:r>
              <a:rPr lang="en-US" b="1" dirty="0">
                <a:solidFill>
                  <a:schemeClr val="tx1"/>
                </a:solidFill>
              </a:rPr>
              <a:t>error is discussed in the M&amp;MC, the focus is often on an </a:t>
            </a:r>
            <a:r>
              <a:rPr lang="en-US" b="1" dirty="0">
                <a:solidFill>
                  <a:srgbClr val="FF0000"/>
                </a:solidFill>
              </a:rPr>
              <a:t>unexpected</a:t>
            </a:r>
            <a:r>
              <a:rPr lang="en-US" b="1" dirty="0">
                <a:solidFill>
                  <a:schemeClr val="tx1"/>
                </a:solidFill>
              </a:rPr>
              <a:t> adverse outcome instead of events related to processes of care that might have contributed to the error</a:t>
            </a:r>
            <a:r>
              <a:rPr lang="en-US" b="1" dirty="0" smtClean="0">
                <a:solidFill>
                  <a:schemeClr val="tx1"/>
                </a:solidFill>
              </a:rPr>
              <a:t>.</a:t>
            </a:r>
            <a:endParaRPr lang="en-US" b="1" dirty="0">
              <a:solidFill>
                <a:schemeClr val="tx1"/>
              </a:solidFill>
            </a:endParaRPr>
          </a:p>
        </p:txBody>
      </p:sp>
    </p:spTree>
    <p:extLst>
      <p:ext uri="{BB962C8B-B14F-4D97-AF65-F5344CB8AC3E}">
        <p14:creationId xmlns:p14="http://schemas.microsoft.com/office/powerpoint/2010/main" val="17479109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6" name="Oval 5"/>
          <p:cNvSpPr/>
          <p:nvPr/>
        </p:nvSpPr>
        <p:spPr bwMode="auto">
          <a:xfrm>
            <a:off x="1643042" y="1928802"/>
            <a:ext cx="6000792" cy="307183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4000" b="1" dirty="0" smtClean="0">
                <a:solidFill>
                  <a:srgbClr val="FF0000"/>
                </a:solidFill>
              </a:rPr>
              <a:t>Process </a:t>
            </a:r>
            <a:endParaRPr lang="fa-IR" sz="4000" b="1" dirty="0" smtClean="0">
              <a:solidFill>
                <a:srgbClr val="FF0000"/>
              </a:solidFill>
            </a:endParaRPr>
          </a:p>
          <a:p>
            <a:pPr algn="ctr" eaLnBrk="0" fontAlgn="base" hangingPunct="0">
              <a:spcBef>
                <a:spcPct val="0"/>
              </a:spcBef>
              <a:spcAft>
                <a:spcPct val="0"/>
              </a:spcAft>
            </a:pPr>
            <a:r>
              <a:rPr lang="en-US" sz="4000" b="1" dirty="0" smtClean="0">
                <a:solidFill>
                  <a:srgbClr val="FF0000"/>
                </a:solidFill>
              </a:rPr>
              <a:t>and Methodology</a:t>
            </a:r>
            <a:endParaRPr kumimoji="0" lang="en-US" sz="40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rgbClr val="FF0000"/>
              </a:solidFill>
            </a:endParaRPr>
          </a:p>
        </p:txBody>
      </p:sp>
      <p:sp>
        <p:nvSpPr>
          <p:cNvPr id="3" name="Content Placeholder 2"/>
          <p:cNvSpPr>
            <a:spLocks noGrp="1"/>
          </p:cNvSpPr>
          <p:nvPr>
            <p:ph idx="1"/>
          </p:nvPr>
        </p:nvSpPr>
        <p:spPr/>
        <p:txBody>
          <a:bodyPr/>
          <a:lstStyle/>
          <a:p>
            <a:pPr algn="l"/>
            <a:r>
              <a:rPr lang="en-US" b="1" dirty="0">
                <a:solidFill>
                  <a:schemeClr val="tx1"/>
                </a:solidFill>
              </a:rPr>
              <a:t>Mortality Review Task Force reviews potential cases and selects cases to be presented at each conference</a:t>
            </a:r>
            <a:r>
              <a:rPr lang="en-US" dirty="0"/>
              <a:t>. </a:t>
            </a:r>
            <a:r>
              <a:rPr lang="en-US" dirty="0">
                <a:solidFill>
                  <a:srgbClr val="FF0000"/>
                </a:solidFill>
              </a:rPr>
              <a:t>Eligible cases include </a:t>
            </a:r>
            <a:r>
              <a:rPr lang="en-US" sz="2400" b="1" dirty="0">
                <a:solidFill>
                  <a:schemeClr val="tx1"/>
                </a:solidFill>
              </a:rPr>
              <a:t>all deaths, significant patient injuries, and near-miss situations that could have resulted in death or patient harm. </a:t>
            </a:r>
            <a:r>
              <a:rPr lang="en-US" sz="2400" b="1" dirty="0">
                <a:solidFill>
                  <a:srgbClr val="FF0000"/>
                </a:solidFill>
              </a:rPr>
              <a:t>Any member of the health care team at any level or location in the institution can recommend specific cases </a:t>
            </a:r>
            <a:r>
              <a:rPr lang="en-US" sz="2400" b="1" dirty="0">
                <a:solidFill>
                  <a:schemeClr val="tx1"/>
                </a:solidFill>
              </a:rPr>
              <a:t>to the Mortality Review Task Force.</a:t>
            </a:r>
            <a:endParaRPr lang="en-US" b="1" dirty="0">
              <a:solidFill>
                <a:schemeClr val="tx1"/>
              </a:solidFill>
            </a:endParaRPr>
          </a:p>
        </p:txBody>
      </p:sp>
    </p:spTree>
    <p:extLst>
      <p:ext uri="{BB962C8B-B14F-4D97-AF65-F5344CB8AC3E}">
        <p14:creationId xmlns:p14="http://schemas.microsoft.com/office/powerpoint/2010/main" val="2640509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fa-IR"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تعریف</a:t>
            </a:r>
            <a:endParaRPr lang="en-US"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Content Placeholder 2"/>
          <p:cNvSpPr>
            <a:spLocks noGrp="1"/>
          </p:cNvSpPr>
          <p:nvPr>
            <p:ph idx="1"/>
          </p:nvPr>
        </p:nvSpPr>
        <p:spPr/>
        <p:txBody>
          <a:bodyPr/>
          <a:lstStyle/>
          <a:p>
            <a:pPr algn="r" rtl="1"/>
            <a:r>
              <a:rPr lang="fa-IR" b="1" dirty="0" smtClean="0">
                <a:solidFill>
                  <a:schemeClr val="tx1"/>
                </a:solidFill>
              </a:rPr>
              <a:t>ژورنال کلاب یک برنامه اموزشی جهت افزایش توانایی ارزیابی انتقادی برمبنای شواهد</a:t>
            </a:r>
          </a:p>
          <a:p>
            <a:pPr algn="r" rtl="1"/>
            <a:r>
              <a:rPr lang="fa-IR" b="1" dirty="0" smtClean="0">
                <a:solidFill>
                  <a:schemeClr val="tx1"/>
                </a:solidFill>
              </a:rPr>
              <a:t>در این روش یادگیری با ایجاد تعامل با شنوندگان و بحث گروهی محتوای ارائه شده یک تحقیق ارزیابی می شود </a:t>
            </a:r>
            <a:endParaRPr lang="en-US" b="1" dirty="0">
              <a:solidFill>
                <a:schemeClr val="tx1"/>
              </a:solidFill>
            </a:endParaRPr>
          </a:p>
        </p:txBody>
      </p:sp>
    </p:spTree>
    <p:extLst>
      <p:ext uri="{BB962C8B-B14F-4D97-AF65-F5344CB8AC3E}">
        <p14:creationId xmlns:p14="http://schemas.microsoft.com/office/powerpoint/2010/main" val="11503683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preparation and presentation</a:t>
            </a:r>
          </a:p>
        </p:txBody>
      </p:sp>
      <p:sp>
        <p:nvSpPr>
          <p:cNvPr id="3" name="Content Placeholder 2"/>
          <p:cNvSpPr>
            <a:spLocks noGrp="1"/>
          </p:cNvSpPr>
          <p:nvPr>
            <p:ph idx="1"/>
          </p:nvPr>
        </p:nvSpPr>
        <p:spPr>
          <a:xfrm>
            <a:off x="1000100" y="1981200"/>
            <a:ext cx="7786742" cy="4114800"/>
          </a:xfrm>
        </p:spPr>
        <p:txBody>
          <a:bodyPr>
            <a:normAutofit/>
          </a:bodyPr>
          <a:lstStyle/>
          <a:p>
            <a:pPr algn="l"/>
            <a:r>
              <a:rPr lang="en-US" b="1" dirty="0">
                <a:solidFill>
                  <a:srgbClr val="FF0000"/>
                </a:solidFill>
              </a:rPr>
              <a:t>the</a:t>
            </a:r>
            <a:r>
              <a:rPr lang="en-US" b="1" dirty="0">
                <a:solidFill>
                  <a:schemeClr val="tx1"/>
                </a:solidFill>
              </a:rPr>
              <a:t> resident coordinators, and </a:t>
            </a:r>
            <a:r>
              <a:rPr lang="en-US" b="1" dirty="0">
                <a:solidFill>
                  <a:srgbClr val="FF0000"/>
                </a:solidFill>
              </a:rPr>
              <a:t>a senior attending facilitator—is responsible for </a:t>
            </a:r>
            <a:r>
              <a:rPr lang="en-US" b="1" dirty="0">
                <a:solidFill>
                  <a:schemeClr val="tx1"/>
                </a:solidFill>
              </a:rPr>
              <a:t>preparing the case for </a:t>
            </a:r>
            <a:r>
              <a:rPr lang="en-US" b="1" dirty="0" smtClean="0">
                <a:solidFill>
                  <a:schemeClr val="tx1"/>
                </a:solidFill>
              </a:rPr>
              <a:t>presentation</a:t>
            </a:r>
            <a:r>
              <a:rPr lang="fa-IR" b="1" dirty="0" smtClean="0">
                <a:solidFill>
                  <a:schemeClr val="tx1"/>
                </a:solidFill>
              </a:rPr>
              <a:t>.</a:t>
            </a:r>
          </a:p>
          <a:p>
            <a:pPr algn="l"/>
            <a:r>
              <a:rPr lang="en-US" b="1" dirty="0">
                <a:solidFill>
                  <a:schemeClr val="tx1"/>
                </a:solidFill>
              </a:rPr>
              <a:t>the case details are then summarized in a time series flow diagram</a:t>
            </a:r>
            <a:r>
              <a:rPr lang="en-US" dirty="0" smtClean="0"/>
              <a:t>.</a:t>
            </a:r>
            <a:endParaRPr lang="fa-IR" dirty="0" smtClean="0"/>
          </a:p>
          <a:p>
            <a:pPr algn="l"/>
            <a:r>
              <a:rPr lang="en-US" b="1" dirty="0">
                <a:solidFill>
                  <a:schemeClr val="tx1"/>
                </a:solidFill>
              </a:rPr>
              <a:t>This process generally requires two to three 60-minute meetings.</a:t>
            </a:r>
            <a:r>
              <a:rPr lang="en-US" dirty="0"/>
              <a:t> </a:t>
            </a:r>
            <a:r>
              <a:rPr lang="en-US" b="1" dirty="0">
                <a:solidFill>
                  <a:schemeClr val="tx1"/>
                </a:solidFill>
              </a:rPr>
              <a:t>The</a:t>
            </a:r>
            <a:r>
              <a:rPr lang="en-US" dirty="0"/>
              <a:t> </a:t>
            </a:r>
            <a:r>
              <a:rPr lang="en-US" dirty="0">
                <a:solidFill>
                  <a:srgbClr val="FF0000"/>
                </a:solidFill>
              </a:rPr>
              <a:t>resident coordinators </a:t>
            </a:r>
            <a:r>
              <a:rPr lang="en-US" b="1" dirty="0">
                <a:solidFill>
                  <a:schemeClr val="tx1"/>
                </a:solidFill>
              </a:rPr>
              <a:t>also spend an additional 2 to 3 hours preparing a brief literature review of the disease or illness specific to the </a:t>
            </a:r>
            <a:r>
              <a:rPr lang="en-US" b="1" dirty="0" smtClean="0">
                <a:solidFill>
                  <a:schemeClr val="tx1"/>
                </a:solidFill>
              </a:rPr>
              <a:t>case</a:t>
            </a:r>
            <a:r>
              <a:rPr lang="fa-IR" b="1" dirty="0" smtClean="0">
                <a:solidFill>
                  <a:schemeClr val="tx1"/>
                </a:solidFill>
              </a:rPr>
              <a:t>.</a:t>
            </a:r>
            <a:endParaRPr lang="en-US" b="1" dirty="0">
              <a:solidFill>
                <a:schemeClr val="tx1"/>
              </a:solidFill>
            </a:endParaRPr>
          </a:p>
        </p:txBody>
      </p:sp>
    </p:spTree>
    <p:extLst>
      <p:ext uri="{BB962C8B-B14F-4D97-AF65-F5344CB8AC3E}">
        <p14:creationId xmlns:p14="http://schemas.microsoft.com/office/powerpoint/2010/main" val="10309617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solidFill>
                  <a:schemeClr val="tx1"/>
                </a:solidFill>
              </a:rPr>
              <a:t>The presentation is organized in slide format for presentation with Microsoft PowerPoint®.</a:t>
            </a:r>
          </a:p>
        </p:txBody>
      </p:sp>
    </p:spTree>
    <p:extLst>
      <p:ext uri="{BB962C8B-B14F-4D97-AF65-F5344CB8AC3E}">
        <p14:creationId xmlns:p14="http://schemas.microsoft.com/office/powerpoint/2010/main" val="5337205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pPr algn="l"/>
            <a:r>
              <a:rPr lang="en-US" b="1" dirty="0" smtClean="0">
                <a:solidFill>
                  <a:schemeClr val="tx1"/>
                </a:solidFill>
              </a:rPr>
              <a:t>The </a:t>
            </a:r>
            <a:r>
              <a:rPr lang="en-US" b="1" dirty="0" smtClean="0">
                <a:solidFill>
                  <a:srgbClr val="FF0000"/>
                </a:solidFill>
              </a:rPr>
              <a:t>cause-and-effect</a:t>
            </a:r>
            <a:r>
              <a:rPr lang="en-US" b="1" dirty="0" smtClean="0">
                <a:solidFill>
                  <a:schemeClr val="tx1"/>
                </a:solidFill>
              </a:rPr>
              <a:t> diagram is a standard process improvement tool for facilitating identification of potential failure points. </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a:bodyPr>
          <a:lstStyle/>
          <a:p>
            <a:pPr algn="l"/>
            <a:r>
              <a:rPr lang="en-US" b="1" dirty="0" smtClean="0">
                <a:solidFill>
                  <a:schemeClr val="tx1"/>
                </a:solidFill>
              </a:rPr>
              <a:t>These factors are assigned to one of six broad categories:</a:t>
            </a:r>
            <a:endParaRPr lang="fa-IR" b="1" dirty="0" smtClean="0">
              <a:solidFill>
                <a:schemeClr val="tx1"/>
              </a:solidFill>
            </a:endParaRPr>
          </a:p>
          <a:p>
            <a:pPr algn="l"/>
            <a:r>
              <a:rPr lang="en-US" b="1" dirty="0" smtClean="0">
                <a:solidFill>
                  <a:schemeClr val="tx1"/>
                </a:solidFill>
              </a:rPr>
              <a:t> (1) procedure,</a:t>
            </a:r>
            <a:endParaRPr lang="fa-IR" b="1" dirty="0" smtClean="0">
              <a:solidFill>
                <a:schemeClr val="tx1"/>
              </a:solidFill>
            </a:endParaRPr>
          </a:p>
          <a:p>
            <a:pPr algn="l"/>
            <a:r>
              <a:rPr lang="en-US" b="1" dirty="0" smtClean="0">
                <a:solidFill>
                  <a:schemeClr val="tx1"/>
                </a:solidFill>
              </a:rPr>
              <a:t> (2) environment, </a:t>
            </a:r>
            <a:endParaRPr lang="fa-IR" b="1" dirty="0" smtClean="0">
              <a:solidFill>
                <a:schemeClr val="tx1"/>
              </a:solidFill>
            </a:endParaRPr>
          </a:p>
          <a:p>
            <a:pPr algn="l"/>
            <a:r>
              <a:rPr lang="en-US" b="1" dirty="0" smtClean="0">
                <a:solidFill>
                  <a:schemeClr val="tx1"/>
                </a:solidFill>
              </a:rPr>
              <a:t>(3) equipment,</a:t>
            </a:r>
            <a:endParaRPr lang="fa-IR" b="1" dirty="0" smtClean="0">
              <a:solidFill>
                <a:schemeClr val="tx1"/>
              </a:solidFill>
            </a:endParaRPr>
          </a:p>
          <a:p>
            <a:pPr algn="l"/>
            <a:r>
              <a:rPr lang="en-US" b="1" dirty="0" smtClean="0">
                <a:solidFill>
                  <a:schemeClr val="tx1"/>
                </a:solidFill>
              </a:rPr>
              <a:t> (4) people,</a:t>
            </a:r>
            <a:endParaRPr lang="fa-IR" b="1" dirty="0" smtClean="0">
              <a:solidFill>
                <a:schemeClr val="tx1"/>
              </a:solidFill>
            </a:endParaRPr>
          </a:p>
          <a:p>
            <a:pPr algn="l"/>
            <a:r>
              <a:rPr lang="en-US" b="1" dirty="0" smtClean="0">
                <a:solidFill>
                  <a:schemeClr val="tx1"/>
                </a:solidFill>
              </a:rPr>
              <a:t> (5) policy, </a:t>
            </a:r>
            <a:endParaRPr lang="fa-IR" b="1" dirty="0" smtClean="0">
              <a:solidFill>
                <a:schemeClr val="tx1"/>
              </a:solidFill>
            </a:endParaRPr>
          </a:p>
          <a:p>
            <a:pPr algn="l"/>
            <a:r>
              <a:rPr lang="en-US" b="1" dirty="0" smtClean="0">
                <a:solidFill>
                  <a:schemeClr val="tx1"/>
                </a:solidFill>
              </a:rPr>
              <a:t>or (6) other</a:t>
            </a:r>
            <a:r>
              <a:rPr lang="en-US" dirty="0" smtClean="0"/>
              <a:t>. </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stretch>
            <a:fillRect/>
          </a:stretch>
        </p:blipFill>
        <p:spPr bwMode="auto">
          <a:xfrm>
            <a:off x="682490" y="1752600"/>
            <a:ext cx="7779019" cy="43735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87424"/>
            <a:ext cx="8229600" cy="1417638"/>
          </a:xfrm>
        </p:spPr>
        <p:txBody>
          <a:bodyPr>
            <a:normAutofit/>
          </a:bodyPr>
          <a:lstStyle/>
          <a:p>
            <a:r>
              <a:rPr lang="en-US" sz="3600" dirty="0"/>
              <a:t>Table 1. Conference outline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22726656"/>
              </p:ext>
            </p:extLst>
          </p:nvPr>
        </p:nvGraphicFramePr>
        <p:xfrm>
          <a:off x="611560" y="1124744"/>
          <a:ext cx="8229600" cy="5831840"/>
        </p:xfrm>
        <a:graphic>
          <a:graphicData uri="http://schemas.openxmlformats.org/drawingml/2006/table">
            <a:tbl>
              <a:tblPr firstRow="1" bandRow="1">
                <a:tableStyleId>{5C22544A-7EE6-4342-B048-85BDC9FD1C3A}</a:tableStyleId>
              </a:tblPr>
              <a:tblGrid>
                <a:gridCol w="4258816"/>
                <a:gridCol w="1227584"/>
                <a:gridCol w="2743200"/>
              </a:tblGrid>
              <a:tr h="720080">
                <a:tc>
                  <a:txBody>
                    <a:bodyPr/>
                    <a:lstStyle/>
                    <a:p>
                      <a:r>
                        <a:rPr lang="en-US" dirty="0" smtClean="0"/>
                        <a:t>MM&amp;I conference outline</a:t>
                      </a:r>
                    </a:p>
                    <a:p>
                      <a:endParaRPr lang="en-US" dirty="0"/>
                    </a:p>
                  </a:txBody>
                  <a:tcPr/>
                </a:tc>
                <a:tc>
                  <a:txBody>
                    <a:bodyPr/>
                    <a:lstStyle/>
                    <a:p>
                      <a:r>
                        <a:rPr lang="en-US" dirty="0" smtClean="0"/>
                        <a:t>Time allotted</a:t>
                      </a:r>
                    </a:p>
                    <a:p>
                      <a:endParaRPr lang="en-US" dirty="0"/>
                    </a:p>
                  </a:txBody>
                  <a:tcPr/>
                </a:tc>
                <a:tc>
                  <a:txBody>
                    <a:bodyPr/>
                    <a:lstStyle/>
                    <a:p>
                      <a:r>
                        <a:rPr lang="en-US" dirty="0" smtClean="0"/>
                        <a:t>Participants</a:t>
                      </a:r>
                      <a:endParaRPr lang="en-US" dirty="0"/>
                    </a:p>
                  </a:txBody>
                  <a:tcPr/>
                </a:tc>
              </a:tr>
              <a:tr h="370840">
                <a:tc>
                  <a:txBody>
                    <a:bodyPr/>
                    <a:lstStyle/>
                    <a:p>
                      <a:r>
                        <a:rPr lang="en-US" sz="1600" dirty="0" smtClean="0"/>
                        <a:t>Opening: Reminder of systems-based approach and confidentiality</a:t>
                      </a:r>
                      <a:endParaRPr lang="en-US" sz="1600" dirty="0"/>
                    </a:p>
                  </a:txBody>
                  <a:tcPr/>
                </a:tc>
                <a:tc>
                  <a:txBody>
                    <a:bodyPr/>
                    <a:lstStyle/>
                    <a:p>
                      <a:r>
                        <a:rPr lang="en-US" sz="1600" dirty="0" smtClean="0"/>
                        <a:t>5 min</a:t>
                      </a:r>
                      <a:endParaRPr lang="en-US" sz="1600" dirty="0"/>
                    </a:p>
                  </a:txBody>
                  <a:tcPr/>
                </a:tc>
                <a:tc>
                  <a:txBody>
                    <a:bodyPr/>
                    <a:lstStyle/>
                    <a:p>
                      <a:r>
                        <a:rPr lang="en-US" sz="1600" dirty="0" smtClean="0"/>
                        <a:t>Leader</a:t>
                      </a:r>
                      <a:endParaRPr lang="en-US" sz="1600" dirty="0"/>
                    </a:p>
                  </a:txBody>
                  <a:tcPr/>
                </a:tc>
              </a:tr>
              <a:tr h="370840">
                <a:tc>
                  <a:txBody>
                    <a:bodyPr/>
                    <a:lstStyle/>
                    <a:p>
                      <a:r>
                        <a:rPr lang="en-US" sz="1600" dirty="0" smtClean="0"/>
                        <a:t>Review of task force progress from prior conferences</a:t>
                      </a:r>
                      <a:endParaRPr lang="en-US" sz="1600" dirty="0"/>
                    </a:p>
                  </a:txBody>
                  <a:tcPr/>
                </a:tc>
                <a:tc>
                  <a:txBody>
                    <a:bodyPr/>
                    <a:lstStyle/>
                    <a:p>
                      <a:r>
                        <a:rPr lang="en-US" sz="1600" dirty="0" smtClean="0"/>
                        <a:t>10 min </a:t>
                      </a:r>
                    </a:p>
                    <a:p>
                      <a:endParaRPr lang="en-US" sz="1600" dirty="0"/>
                    </a:p>
                  </a:txBody>
                  <a:tcPr/>
                </a:tc>
                <a:tc>
                  <a:txBody>
                    <a:bodyPr/>
                    <a:lstStyle/>
                    <a:p>
                      <a:r>
                        <a:rPr lang="en-US" sz="1600" dirty="0" smtClean="0"/>
                        <a:t>MMI task force</a:t>
                      </a:r>
                    </a:p>
                    <a:p>
                      <a:r>
                        <a:rPr lang="en-US" sz="1100" dirty="0" smtClean="0"/>
                        <a:t>morbidity, mortality, and improvement</a:t>
                      </a:r>
                    </a:p>
                    <a:p>
                      <a:endParaRPr lang="en-US" sz="1600" dirty="0"/>
                    </a:p>
                  </a:txBody>
                  <a:tcPr/>
                </a:tc>
              </a:tr>
              <a:tr h="370840">
                <a:tc>
                  <a:txBody>
                    <a:bodyPr/>
                    <a:lstStyle/>
                    <a:p>
                      <a:r>
                        <a:rPr lang="en-US" sz="1600" dirty="0" smtClean="0"/>
                        <a:t>Case presentation (timeline format)</a:t>
                      </a:r>
                      <a:endParaRPr lang="en-US" sz="1600" dirty="0"/>
                    </a:p>
                  </a:txBody>
                  <a:tcPr/>
                </a:tc>
                <a:tc>
                  <a:txBody>
                    <a:bodyPr/>
                    <a:lstStyle/>
                    <a:p>
                      <a:r>
                        <a:rPr lang="en-US" sz="1600" dirty="0" smtClean="0"/>
                        <a:t>10 min </a:t>
                      </a:r>
                    </a:p>
                    <a:p>
                      <a:endParaRPr lang="en-US" sz="1600" dirty="0"/>
                    </a:p>
                  </a:txBody>
                  <a:tcPr/>
                </a:tc>
                <a:tc>
                  <a:txBody>
                    <a:bodyPr/>
                    <a:lstStyle/>
                    <a:p>
                      <a:r>
                        <a:rPr lang="en-US" sz="1600" dirty="0" smtClean="0"/>
                        <a:t>Resident leaders</a:t>
                      </a:r>
                      <a:endParaRPr lang="en-US" sz="1600" dirty="0"/>
                    </a:p>
                  </a:txBody>
                  <a:tcPr/>
                </a:tc>
              </a:tr>
              <a:tr h="370840">
                <a:tc>
                  <a:txBody>
                    <a:bodyPr/>
                    <a:lstStyle/>
                    <a:p>
                      <a:r>
                        <a:rPr lang="en-US" sz="1600" dirty="0" smtClean="0"/>
                        <a:t>Brief literature review relevant to case in question</a:t>
                      </a:r>
                      <a:endParaRPr lang="en-US" sz="1600" dirty="0"/>
                    </a:p>
                  </a:txBody>
                  <a:tcPr/>
                </a:tc>
                <a:tc>
                  <a:txBody>
                    <a:bodyPr/>
                    <a:lstStyle/>
                    <a:p>
                      <a:r>
                        <a:rPr lang="en-US" sz="1600" dirty="0" smtClean="0"/>
                        <a:t>5 min</a:t>
                      </a:r>
                    </a:p>
                    <a:p>
                      <a:endParaRPr lang="en-US" sz="1600" dirty="0"/>
                    </a:p>
                  </a:txBody>
                  <a:tcPr/>
                </a:tc>
                <a:tc>
                  <a:txBody>
                    <a:bodyPr/>
                    <a:lstStyle/>
                    <a:p>
                      <a:r>
                        <a:rPr lang="en-US" sz="1600" dirty="0" smtClean="0"/>
                        <a:t>Resident leaders</a:t>
                      </a:r>
                      <a:endParaRPr lang="en-US" sz="1600" dirty="0"/>
                    </a:p>
                  </a:txBody>
                  <a:tcPr/>
                </a:tc>
              </a:tr>
              <a:tr h="370840">
                <a:tc>
                  <a:txBody>
                    <a:bodyPr/>
                    <a:lstStyle/>
                    <a:p>
                      <a:r>
                        <a:rPr lang="en-US" sz="1600" dirty="0" smtClean="0"/>
                        <a:t>Identification of key issues leading to undesired outcome</a:t>
                      </a:r>
                      <a:endParaRPr lang="en-US" sz="1600" dirty="0"/>
                    </a:p>
                  </a:txBody>
                  <a:tcPr/>
                </a:tc>
                <a:tc>
                  <a:txBody>
                    <a:bodyPr/>
                    <a:lstStyle/>
                    <a:p>
                      <a:r>
                        <a:rPr lang="en-US" sz="1600" dirty="0" smtClean="0"/>
                        <a:t>25 min</a:t>
                      </a:r>
                    </a:p>
                    <a:p>
                      <a:endParaRPr lang="en-US" sz="1600" dirty="0"/>
                    </a:p>
                  </a:txBody>
                  <a:tcPr/>
                </a:tc>
                <a:tc>
                  <a:txBody>
                    <a:bodyPr/>
                    <a:lstStyle/>
                    <a:p>
                      <a:r>
                        <a:rPr lang="en-US" sz="1600" smtClean="0"/>
                        <a:t>All participants</a:t>
                      </a:r>
                      <a:endParaRPr lang="en-US" sz="1600" dirty="0"/>
                    </a:p>
                  </a:txBody>
                  <a:tcPr/>
                </a:tc>
              </a:tr>
              <a:tr h="370840">
                <a:tc>
                  <a:txBody>
                    <a:bodyPr/>
                    <a:lstStyle/>
                    <a:p>
                      <a:r>
                        <a:rPr lang="en-US" sz="1600" dirty="0" smtClean="0"/>
                        <a:t>Identification of workgroups to address the key issues</a:t>
                      </a:r>
                      <a:endParaRPr lang="en-US" sz="1600" dirty="0"/>
                    </a:p>
                  </a:txBody>
                  <a:tcPr/>
                </a:tc>
                <a:tc>
                  <a:txBody>
                    <a:bodyPr/>
                    <a:lstStyle/>
                    <a:p>
                      <a:r>
                        <a:rPr lang="en-US" sz="1600" dirty="0" smtClean="0"/>
                        <a:t>10 min </a:t>
                      </a:r>
                    </a:p>
                    <a:p>
                      <a:endParaRPr lang="en-US" sz="1600" dirty="0"/>
                    </a:p>
                  </a:txBody>
                  <a:tcPr/>
                </a:tc>
                <a:tc>
                  <a:txBody>
                    <a:bodyPr/>
                    <a:lstStyle/>
                    <a:p>
                      <a:r>
                        <a:rPr lang="en-US" sz="1600" dirty="0" smtClean="0"/>
                        <a:t>MMI task force</a:t>
                      </a:r>
                    </a:p>
                    <a:p>
                      <a:r>
                        <a:rPr lang="en-US" sz="1200" dirty="0" smtClean="0"/>
                        <a:t>morbidity, mortality, and improvement</a:t>
                      </a:r>
                    </a:p>
                    <a:p>
                      <a:endParaRPr lang="en-US" sz="1600" dirty="0"/>
                    </a:p>
                  </a:txBody>
                  <a:tcPr/>
                </a:tc>
              </a:tr>
              <a:tr h="370840">
                <a:tc>
                  <a:txBody>
                    <a:bodyPr/>
                    <a:lstStyle/>
                    <a:p>
                      <a:r>
                        <a:rPr lang="en-US" sz="1600" dirty="0" smtClean="0"/>
                        <a:t>Reminder of confidentiality</a:t>
                      </a:r>
                      <a:endParaRPr lang="en-US" sz="1600" dirty="0"/>
                    </a:p>
                  </a:txBody>
                  <a:tcPr/>
                </a:tc>
                <a:tc>
                  <a:txBody>
                    <a:bodyPr/>
                    <a:lstStyle/>
                    <a:p>
                      <a:r>
                        <a:rPr lang="en-US" sz="1600" dirty="0" smtClean="0"/>
                        <a:t>5 min</a:t>
                      </a:r>
                      <a:endParaRPr lang="en-US" sz="1600" dirty="0"/>
                    </a:p>
                  </a:txBody>
                  <a:tcPr/>
                </a:tc>
                <a:tc>
                  <a:txBody>
                    <a:bodyPr/>
                    <a:lstStyle/>
                    <a:p>
                      <a:r>
                        <a:rPr lang="en-US" sz="1600" dirty="0" smtClean="0"/>
                        <a:t>Leader</a:t>
                      </a:r>
                      <a:endParaRPr lang="en-US" sz="1600" dirty="0"/>
                    </a:p>
                  </a:txBody>
                  <a:tcPr/>
                </a:tc>
              </a:tr>
              <a:tr h="370840">
                <a:tc>
                  <a:txBody>
                    <a:bodyPr/>
                    <a:lstStyle/>
                    <a:p>
                      <a:r>
                        <a:rPr lang="en-US" sz="1400" dirty="0" smtClean="0"/>
                        <a:t>Evaluation of conference</a:t>
                      </a:r>
                      <a:endParaRPr lang="en-US" sz="1400" dirty="0"/>
                    </a:p>
                  </a:txBody>
                  <a:tcPr/>
                </a:tc>
                <a:tc>
                  <a:txBody>
                    <a:bodyPr/>
                    <a:lstStyle/>
                    <a:p>
                      <a:r>
                        <a:rPr lang="en-US" dirty="0" smtClean="0"/>
                        <a:t>5 min</a:t>
                      </a:r>
                      <a:endParaRPr lang="en-US" dirty="0"/>
                    </a:p>
                  </a:txBody>
                  <a:tcPr/>
                </a:tc>
                <a:tc>
                  <a:txBody>
                    <a:bodyPr/>
                    <a:lstStyle/>
                    <a:p>
                      <a:r>
                        <a:rPr lang="en-US" dirty="0" smtClean="0"/>
                        <a:t>Leader</a:t>
                      </a:r>
                      <a:endParaRPr lang="en-US" dirty="0"/>
                    </a:p>
                  </a:txBody>
                  <a:tcPr/>
                </a:tc>
              </a:tr>
            </a:tbl>
          </a:graphicData>
        </a:graphic>
      </p:graphicFrame>
    </p:spTree>
    <p:extLst>
      <p:ext uri="{BB962C8B-B14F-4D97-AF65-F5344CB8AC3E}">
        <p14:creationId xmlns:p14="http://schemas.microsoft.com/office/powerpoint/2010/main" val="2388312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a:r>
              <a:rPr lang="en-US" sz="3200" b="1" dirty="0">
                <a:solidFill>
                  <a:schemeClr val="tx1"/>
                </a:solidFill>
              </a:rPr>
              <a:t>Journal clubs should be an </a:t>
            </a:r>
            <a:r>
              <a:rPr lang="en-US" sz="3200" b="1" dirty="0">
                <a:solidFill>
                  <a:srgbClr val="FF0000"/>
                </a:solidFill>
              </a:rPr>
              <a:t>enjoyable</a:t>
            </a:r>
            <a:r>
              <a:rPr lang="en-US" sz="3200" b="1" dirty="0">
                <a:solidFill>
                  <a:schemeClr val="tx1"/>
                </a:solidFill>
              </a:rPr>
              <a:t> educational and social occasion rather than stressful and </a:t>
            </a:r>
            <a:r>
              <a:rPr lang="en-US" sz="3200" b="1" dirty="0" smtClean="0">
                <a:solidFill>
                  <a:srgbClr val="FF0000"/>
                </a:solidFill>
              </a:rPr>
              <a:t>confrontational</a:t>
            </a:r>
            <a:r>
              <a:rPr lang="fa-IR" sz="3200" dirty="0" smtClean="0">
                <a:solidFill>
                  <a:srgbClr val="FF0000"/>
                </a:solidFill>
              </a:rPr>
              <a:t>.</a:t>
            </a:r>
            <a:endParaRPr lang="en-US" sz="3200" dirty="0">
              <a:solidFill>
                <a:srgbClr val="FF0000"/>
              </a:solidFill>
            </a:endParaRPr>
          </a:p>
        </p:txBody>
      </p:sp>
    </p:spTree>
    <p:extLst>
      <p:ext uri="{BB962C8B-B14F-4D97-AF65-F5344CB8AC3E}">
        <p14:creationId xmlns:p14="http://schemas.microsoft.com/office/powerpoint/2010/main" val="3790206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pPr algn="r"/>
            <a:r>
              <a:rPr lang="en-US" sz="440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Objects</a:t>
            </a:r>
            <a:r>
              <a:rPr lang="en-US" dirty="0" smtClean="0"/>
              <a:t>  </a:t>
            </a:r>
            <a:r>
              <a:rPr lang="fa-IR" sz="4800" b="1" dirty="0" smtClean="0">
                <a:solidFill>
                  <a:schemeClr val="tx1"/>
                </a:solidFill>
              </a:rPr>
              <a:t>اهداف</a:t>
            </a:r>
            <a:endParaRPr lang="en-US" b="1" dirty="0">
              <a:solidFill>
                <a:schemeClr val="tx1"/>
              </a:solidFill>
            </a:endParaRPr>
          </a:p>
        </p:txBody>
      </p:sp>
      <p:sp>
        <p:nvSpPr>
          <p:cNvPr id="3" name="Content Placeholder 2"/>
          <p:cNvSpPr>
            <a:spLocks noGrp="1"/>
          </p:cNvSpPr>
          <p:nvPr>
            <p:ph idx="1"/>
          </p:nvPr>
        </p:nvSpPr>
        <p:spPr/>
        <p:txBody>
          <a:bodyPr>
            <a:normAutofit/>
          </a:bodyPr>
          <a:lstStyle/>
          <a:p>
            <a:pPr algn="r" rtl="1">
              <a:buFont typeface="Wingdings" pitchFamily="2" charset="2"/>
              <a:buChar char="v"/>
            </a:pPr>
            <a:r>
              <a:rPr lang="fa-IR" b="1" dirty="0" smtClean="0">
                <a:solidFill>
                  <a:schemeClr val="tx1"/>
                </a:solidFill>
              </a:rPr>
              <a:t>ایجاد تعاملات اجتماعی</a:t>
            </a:r>
          </a:p>
          <a:p>
            <a:pPr algn="r" rtl="1">
              <a:buFont typeface="Wingdings" pitchFamily="2" charset="2"/>
              <a:buChar char="v"/>
            </a:pPr>
            <a:r>
              <a:rPr lang="fa-IR" b="1" dirty="0" smtClean="0">
                <a:solidFill>
                  <a:schemeClr val="tx1"/>
                </a:solidFill>
              </a:rPr>
              <a:t>ارائه مطالب مبتنی بر شواهد</a:t>
            </a:r>
          </a:p>
          <a:p>
            <a:pPr algn="r" rtl="1">
              <a:buFont typeface="Wingdings" pitchFamily="2" charset="2"/>
              <a:buChar char="v"/>
            </a:pPr>
            <a:r>
              <a:rPr lang="fa-IR" b="1" dirty="0" smtClean="0">
                <a:solidFill>
                  <a:schemeClr val="tx1"/>
                </a:solidFill>
              </a:rPr>
              <a:t>بحث بر اساس مشکلات بالینی </a:t>
            </a:r>
          </a:p>
          <a:p>
            <a:pPr algn="r" rtl="1">
              <a:buFont typeface="Wingdings" pitchFamily="2" charset="2"/>
              <a:buChar char="v"/>
            </a:pPr>
            <a:r>
              <a:rPr lang="fa-IR" b="1" dirty="0" smtClean="0">
                <a:solidFill>
                  <a:schemeClr val="tx1"/>
                </a:solidFill>
              </a:rPr>
              <a:t>توسعه مهارت ارزیابی نقادانه </a:t>
            </a:r>
          </a:p>
          <a:p>
            <a:pPr algn="r" rtl="1">
              <a:buFont typeface="Wingdings" pitchFamily="2" charset="2"/>
              <a:buChar char="v"/>
            </a:pPr>
            <a:r>
              <a:rPr lang="fa-IR" b="1" dirty="0" smtClean="0">
                <a:solidFill>
                  <a:schemeClr val="tx1"/>
                </a:solidFill>
              </a:rPr>
              <a:t>محلی برای آموزش ،روش شناسی تحقیق ،نحوه ارائه ،اپیدمیولوژی وآمار</a:t>
            </a:r>
            <a:endParaRPr lang="fa-IR" b="1" dirty="0">
              <a:solidFill>
                <a:schemeClr val="tx1"/>
              </a:solidFill>
            </a:endParaRPr>
          </a:p>
          <a:p>
            <a:pPr algn="r" rtl="1">
              <a:buFont typeface="Wingdings" pitchFamily="2" charset="2"/>
              <a:buChar char="v"/>
            </a:pPr>
            <a:r>
              <a:rPr lang="fa-IR" b="1" dirty="0" smtClean="0">
                <a:solidFill>
                  <a:schemeClr val="tx1"/>
                </a:solidFill>
              </a:rPr>
              <a:t>ارائه مطالب جدید وبه روز</a:t>
            </a:r>
          </a:p>
          <a:p>
            <a:pPr algn="r" rtl="1">
              <a:buFont typeface="Wingdings" pitchFamily="2" charset="2"/>
              <a:buChar char="v"/>
            </a:pPr>
            <a:endParaRPr lang="en-US" dirty="0"/>
          </a:p>
        </p:txBody>
      </p:sp>
    </p:spTree>
    <p:extLst>
      <p:ext uri="{BB962C8B-B14F-4D97-AF65-F5344CB8AC3E}">
        <p14:creationId xmlns:p14="http://schemas.microsoft.com/office/powerpoint/2010/main" val="154795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Style</a:t>
            </a:r>
            <a:endParaRPr lang="en-US" dirty="0"/>
          </a:p>
        </p:txBody>
      </p:sp>
      <p:sp>
        <p:nvSpPr>
          <p:cNvPr id="3" name="Content Placeholder 2"/>
          <p:cNvSpPr>
            <a:spLocks noGrp="1"/>
          </p:cNvSpPr>
          <p:nvPr>
            <p:ph idx="1"/>
          </p:nvPr>
        </p:nvSpPr>
        <p:spPr/>
        <p:txBody>
          <a:bodyPr/>
          <a:lstStyle/>
          <a:p>
            <a:pPr marL="0" indent="0">
              <a:buNone/>
            </a:pPr>
            <a:r>
              <a:rPr lang="en-US" b="1" dirty="0">
                <a:solidFill>
                  <a:schemeClr val="tx1"/>
                </a:solidFill>
              </a:rPr>
              <a:t>There are usually three main styles of topic selection in journal club</a:t>
            </a:r>
            <a:r>
              <a:rPr lang="en-US" b="1" dirty="0" smtClean="0">
                <a:solidFill>
                  <a:schemeClr val="tx1"/>
                </a:solidFill>
              </a:rPr>
              <a:t>.</a:t>
            </a:r>
            <a:endParaRPr lang="fa-IR" b="1" dirty="0" smtClean="0">
              <a:solidFill>
                <a:schemeClr val="tx1"/>
              </a:solidFill>
            </a:endParaRPr>
          </a:p>
          <a:p>
            <a:pPr>
              <a:buFont typeface="Wingdings" pitchFamily="2" charset="2"/>
              <a:buChar char="Ø"/>
            </a:pPr>
            <a:r>
              <a:rPr lang="en-US" dirty="0" smtClean="0"/>
              <a:t> </a:t>
            </a:r>
            <a:r>
              <a:rPr lang="en-US" dirty="0" smtClean="0">
                <a:solidFill>
                  <a:srgbClr val="FF0000"/>
                </a:solidFill>
              </a:rPr>
              <a:t>Current </a:t>
            </a:r>
            <a:r>
              <a:rPr lang="en-US" dirty="0">
                <a:solidFill>
                  <a:srgbClr val="FF0000"/>
                </a:solidFill>
              </a:rPr>
              <a:t>journal style</a:t>
            </a:r>
            <a:r>
              <a:rPr lang="en-US" dirty="0" smtClean="0"/>
              <a:t>:</a:t>
            </a:r>
            <a:endParaRPr lang="fa-IR" dirty="0" smtClean="0"/>
          </a:p>
          <a:p>
            <a:pPr marL="0" indent="0" algn="just">
              <a:buNone/>
            </a:pPr>
            <a:r>
              <a:rPr lang="en-US" dirty="0" smtClean="0"/>
              <a:t> </a:t>
            </a:r>
            <a:r>
              <a:rPr lang="en-US" b="1" dirty="0">
                <a:solidFill>
                  <a:schemeClr val="tx1"/>
                </a:solidFill>
              </a:rPr>
              <a:t>each presenter is given a list of current journals from which to draw relevant and topical papers. </a:t>
            </a:r>
          </a:p>
        </p:txBody>
      </p:sp>
    </p:spTree>
    <p:extLst>
      <p:ext uri="{BB962C8B-B14F-4D97-AF65-F5344CB8AC3E}">
        <p14:creationId xmlns:p14="http://schemas.microsoft.com/office/powerpoint/2010/main" val="889071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solidFill>
                  <a:srgbClr val="FF0000"/>
                </a:solidFill>
              </a:rPr>
              <a:t>Topic </a:t>
            </a:r>
            <a:r>
              <a:rPr lang="en-US" dirty="0">
                <a:solidFill>
                  <a:srgbClr val="FF0000"/>
                </a:solidFill>
              </a:rPr>
              <a:t>based style</a:t>
            </a:r>
            <a:r>
              <a:rPr lang="en-US" dirty="0" smtClean="0"/>
              <a:t>:</a:t>
            </a:r>
            <a:endParaRPr lang="fa-IR" dirty="0" smtClean="0"/>
          </a:p>
          <a:p>
            <a:pPr marL="0" indent="0" algn="just">
              <a:buNone/>
            </a:pPr>
            <a:r>
              <a:rPr lang="en-US" dirty="0" smtClean="0"/>
              <a:t> </a:t>
            </a:r>
            <a:r>
              <a:rPr lang="en-US" b="1" dirty="0">
                <a:solidFill>
                  <a:schemeClr val="tx1"/>
                </a:solidFill>
              </a:rPr>
              <a:t>the most important papers on a subject, area, or theme in the past five years </a:t>
            </a:r>
            <a:r>
              <a:rPr lang="en-US" b="1" dirty="0" smtClean="0">
                <a:solidFill>
                  <a:schemeClr val="tx1"/>
                </a:solidFill>
              </a:rPr>
              <a:t>are </a:t>
            </a:r>
            <a:r>
              <a:rPr lang="en-US" b="1" dirty="0">
                <a:solidFill>
                  <a:schemeClr val="tx1"/>
                </a:solidFill>
              </a:rPr>
              <a:t>presented. </a:t>
            </a:r>
          </a:p>
          <a:p>
            <a:endParaRPr lang="en-US" dirty="0"/>
          </a:p>
        </p:txBody>
      </p:sp>
    </p:spTree>
    <p:extLst>
      <p:ext uri="{BB962C8B-B14F-4D97-AF65-F5344CB8AC3E}">
        <p14:creationId xmlns:p14="http://schemas.microsoft.com/office/powerpoint/2010/main" val="520205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solidFill>
                  <a:srgbClr val="FF0000"/>
                </a:solidFill>
              </a:rPr>
              <a:t>Evidence based </a:t>
            </a:r>
            <a:r>
              <a:rPr lang="en-US" dirty="0" smtClean="0">
                <a:solidFill>
                  <a:srgbClr val="FF0000"/>
                </a:solidFill>
              </a:rPr>
              <a:t>style</a:t>
            </a:r>
            <a:r>
              <a:rPr lang="fa-IR" dirty="0" smtClean="0">
                <a:solidFill>
                  <a:srgbClr val="FF0000"/>
                </a:solidFill>
              </a:rPr>
              <a:t>:</a:t>
            </a:r>
          </a:p>
          <a:p>
            <a:r>
              <a:rPr lang="en-US" b="1" dirty="0">
                <a:solidFill>
                  <a:schemeClr val="tx1"/>
                </a:solidFill>
              </a:rPr>
              <a:t>a clinician describes a </a:t>
            </a:r>
            <a:r>
              <a:rPr lang="en-US" dirty="0">
                <a:solidFill>
                  <a:srgbClr val="FF0000"/>
                </a:solidFill>
              </a:rPr>
              <a:t>clinical problem </a:t>
            </a:r>
            <a:r>
              <a:rPr lang="en-US" b="1" dirty="0">
                <a:solidFill>
                  <a:schemeClr val="tx1"/>
                </a:solidFill>
              </a:rPr>
              <a:t>at the end of one journal club meeting. </a:t>
            </a:r>
            <a:endParaRPr lang="fa-IR" b="1" dirty="0" smtClean="0">
              <a:solidFill>
                <a:schemeClr val="tx1"/>
              </a:solidFill>
            </a:endParaRPr>
          </a:p>
          <a:p>
            <a:pPr marL="0" indent="0" algn="just">
              <a:buNone/>
            </a:pPr>
            <a:r>
              <a:rPr lang="en-US" b="1" dirty="0" smtClean="0">
                <a:solidFill>
                  <a:schemeClr val="tx1"/>
                </a:solidFill>
              </a:rPr>
              <a:t>At </a:t>
            </a:r>
            <a:r>
              <a:rPr lang="en-US" b="1" dirty="0">
                <a:solidFill>
                  <a:schemeClr val="tx1"/>
                </a:solidFill>
              </a:rPr>
              <a:t>the next journal club some (usually 4-6) systematic reviews are presented on the subject and the evidence evaluated, producing a clinically appraised topic (CAT) summary. </a:t>
            </a:r>
          </a:p>
        </p:txBody>
      </p:sp>
    </p:spTree>
    <p:extLst>
      <p:ext uri="{BB962C8B-B14F-4D97-AF65-F5344CB8AC3E}">
        <p14:creationId xmlns:p14="http://schemas.microsoft.com/office/powerpoint/2010/main" val="36058138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پرونده" ma:contentTypeID="0x0101003A9E7E0EF330E649B0CF1BD79780F5F4" ma:contentTypeVersion="" ma:contentTypeDescription="یک سند جدید ایجاد کنید." ma:contentTypeScope="" ma:versionID="9c49cacde68bba54a607578e3ce7039a">
  <xsd:schema xmlns:xsd="http://www.w3.org/2001/XMLSchema" xmlns:xs="http://www.w3.org/2001/XMLSchema" xmlns:p="http://schemas.microsoft.com/office/2006/metadata/properties" targetNamespace="http://schemas.microsoft.com/office/2006/metadata/properties" ma:root="true" ma:fieldsID="a554cae1b07bf1b86e5de3962bd1fdb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یات"/>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32CBC0-0FBC-4BFB-899C-F48A2C2AF4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22992C6-8818-4884-ABC0-35A805F4794C}">
  <ds:schemaRefs>
    <ds:schemaRef ds:uri="http://schemas.microsoft.com/office/2006/documentManagement/types"/>
    <ds:schemaRef ds:uri="http://schemas.openxmlformats.org/package/2006/metadata/core-properties"/>
    <ds:schemaRef ds:uri="http://purl.org/dc/terms/"/>
    <ds:schemaRef ds:uri="http://schemas.microsoft.com/office/2006/metadata/properties"/>
    <ds:schemaRef ds:uri="http://purl.org/dc/dcmitype/"/>
    <ds:schemaRef ds:uri="http://purl.org/dc/elements/1.1/"/>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3E0DC4EC-0AA9-4F0B-A5B1-2295C4CB14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Apothecary</Template>
  <TotalTime>924</TotalTime>
  <Words>1703</Words>
  <Application>Microsoft Office PowerPoint</Application>
  <PresentationFormat>On-screen Show (4:3)</PresentationFormat>
  <Paragraphs>196</Paragraphs>
  <Slides>45</Slides>
  <Notes>10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Apothecary</vt:lpstr>
      <vt:lpstr>«یا حق»</vt:lpstr>
      <vt:lpstr>Journal club  </vt:lpstr>
      <vt:lpstr>PowerPoint Presentation</vt:lpstr>
      <vt:lpstr>تعریف</vt:lpstr>
      <vt:lpstr>PowerPoint Presentation</vt:lpstr>
      <vt:lpstr>Objects  اهداف</vt:lpstr>
      <vt:lpstr>Style</vt:lpstr>
      <vt:lpstr>PowerPoint Presentation</vt:lpstr>
      <vt:lpstr>PowerPoint Presentation</vt:lpstr>
      <vt:lpstr>اقدامات قبل از ارائه </vt:lpstr>
      <vt:lpstr>ارائه</vt:lpstr>
      <vt:lpstr>PowerPoint Presentation</vt:lpstr>
      <vt:lpstr>Timetable and location </vt:lpstr>
      <vt:lpstr>When?</vt:lpstr>
      <vt:lpstr>Delivery</vt:lpstr>
      <vt:lpstr>PowerPoint Presentation</vt:lpstr>
      <vt:lpstr>presenter</vt:lpstr>
      <vt:lpstr>Present </vt:lpstr>
      <vt:lpstr>How to critique a paper چگونه مقاله را ارزیابی کنیم </vt:lpstr>
      <vt:lpstr>How to critique a paper چگونه مقاله را ارزیابی کنیم </vt:lpstr>
      <vt:lpstr>How to critique a paper چگونه مقاله را ارزیابی کنیم </vt:lpstr>
      <vt:lpstr>How to critique a paper چگونه مقاله را ارزیابی کنیم </vt:lpstr>
      <vt:lpstr>فرم ارزیابی ژورنال کلاب </vt:lpstr>
      <vt:lpstr>فرم ارزیابی ژورنال کلاب</vt:lpstr>
      <vt:lpstr>فرم ارزیابی ژورنال کلاب</vt:lpstr>
      <vt:lpstr>Framing the Research Question: PICO (T)  </vt:lpstr>
      <vt:lpstr>Critical Appraisal Skills Programmer</vt:lpstr>
      <vt:lpstr>PowerPoint Presentation</vt:lpstr>
      <vt:lpstr>Objectives for participants</vt:lpstr>
      <vt:lpstr>Error Definition</vt:lpstr>
      <vt:lpstr>Intense feelings common when medical errors occur</vt:lpstr>
      <vt:lpstr>Need Systematic Program for Medical Error Evaluation</vt:lpstr>
      <vt:lpstr>PowerPoint Presentation</vt:lpstr>
      <vt:lpstr>Background and Rationale</vt:lpstr>
      <vt:lpstr>Background and Rationale</vt:lpstr>
      <vt:lpstr>PowerPoint Presentation</vt:lpstr>
      <vt:lpstr>PowerPoint Presentation</vt:lpstr>
      <vt:lpstr>PowerPoint Presentation</vt:lpstr>
      <vt:lpstr>PowerPoint Presentation</vt:lpstr>
      <vt:lpstr>Case preparation and presentation</vt:lpstr>
      <vt:lpstr>PowerPoint Presentation</vt:lpstr>
      <vt:lpstr>PowerPoint Presentation</vt:lpstr>
      <vt:lpstr>PowerPoint Presentation</vt:lpstr>
      <vt:lpstr>PowerPoint Presentation</vt:lpstr>
      <vt:lpstr>Table 1. Conference outline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WIN7 AE</dc:creator>
  <cp:lastModifiedBy>Windows User</cp:lastModifiedBy>
  <cp:revision>75</cp:revision>
  <dcterms:created xsi:type="dcterms:W3CDTF">2012-11-14T19:42:26Z</dcterms:created>
  <dcterms:modified xsi:type="dcterms:W3CDTF">2018-12-11T06:16:44Z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0x0101003A9E7E0EF330E649B0CF1BD79780F5F4</vt:lpwstr>
  </property>
</Properties>
</file>